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5"/>
  </p:notesMasterIdLst>
  <p:sldIdLst>
    <p:sldId id="256" r:id="rId2"/>
    <p:sldId id="258" r:id="rId3"/>
    <p:sldId id="270" r:id="rId4"/>
    <p:sldId id="257" r:id="rId5"/>
    <p:sldId id="262" r:id="rId6"/>
    <p:sldId id="261" r:id="rId7"/>
    <p:sldId id="271" r:id="rId8"/>
    <p:sldId id="263" r:id="rId9"/>
    <p:sldId id="259" r:id="rId10"/>
    <p:sldId id="260" r:id="rId11"/>
    <p:sldId id="273" r:id="rId12"/>
    <p:sldId id="266" r:id="rId13"/>
    <p:sldId id="274" r:id="rId14"/>
    <p:sldId id="272" r:id="rId15"/>
    <p:sldId id="264" r:id="rId16"/>
    <p:sldId id="265" r:id="rId17"/>
    <p:sldId id="269" r:id="rId18"/>
    <p:sldId id="275" r:id="rId19"/>
    <p:sldId id="268" r:id="rId20"/>
    <p:sldId id="276" r:id="rId21"/>
    <p:sldId id="278" r:id="rId22"/>
    <p:sldId id="277" r:id="rId23"/>
    <p:sldId id="279" r:id="rId24"/>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showAnimation="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6196" autoAdjust="0"/>
  </p:normalViewPr>
  <p:slideViewPr>
    <p:cSldViewPr snapToGrid="0">
      <p:cViewPr varScale="1">
        <p:scale>
          <a:sx n="83" d="100"/>
          <a:sy n="83" d="100"/>
        </p:scale>
        <p:origin x="658" y="8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17577E8-19F9-4AD5-856C-8D5E145CFDA1}" type="datetimeFigureOut">
              <a:rPr lang="it-IT" smtClean="0"/>
              <a:t>03/12/2015</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C3114A0-23B5-4F3A-8959-91F270C6A247}" type="slidenum">
              <a:rPr lang="it-IT" smtClean="0"/>
              <a:t>‹N›</a:t>
            </a:fld>
            <a:endParaRPr lang="it-IT"/>
          </a:p>
        </p:txBody>
      </p:sp>
    </p:spTree>
    <p:extLst>
      <p:ext uri="{BB962C8B-B14F-4D97-AF65-F5344CB8AC3E}">
        <p14:creationId xmlns:p14="http://schemas.microsoft.com/office/powerpoint/2010/main" val="40362268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2C3114A0-23B5-4F3A-8959-91F270C6A247}" type="slidenum">
              <a:rPr lang="it-IT" smtClean="0"/>
              <a:t>1</a:t>
            </a:fld>
            <a:endParaRPr lang="it-IT"/>
          </a:p>
        </p:txBody>
      </p:sp>
    </p:spTree>
    <p:extLst>
      <p:ext uri="{BB962C8B-B14F-4D97-AF65-F5344CB8AC3E}">
        <p14:creationId xmlns:p14="http://schemas.microsoft.com/office/powerpoint/2010/main" val="15988761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baseline="0" dirty="0" err="1" smtClean="0"/>
              <a:t>Italian</a:t>
            </a:r>
            <a:r>
              <a:rPr lang="it-IT" baseline="0" dirty="0" smtClean="0"/>
              <a:t> </a:t>
            </a:r>
            <a:r>
              <a:rPr lang="it-IT" baseline="0" dirty="0" err="1" smtClean="0"/>
              <a:t>legal</a:t>
            </a:r>
            <a:r>
              <a:rPr lang="it-IT" baseline="0" dirty="0" smtClean="0"/>
              <a:t> </a:t>
            </a:r>
            <a:r>
              <a:rPr lang="it-IT" baseline="0" dirty="0" err="1" smtClean="0"/>
              <a:t>philosopher</a:t>
            </a:r>
            <a:r>
              <a:rPr lang="it-IT" baseline="0" dirty="0" smtClean="0"/>
              <a:t> Amedeo Giovanni Conte.</a:t>
            </a:r>
            <a:endParaRPr lang="it-IT" dirty="0"/>
          </a:p>
        </p:txBody>
      </p:sp>
      <p:sp>
        <p:nvSpPr>
          <p:cNvPr id="4" name="Segnaposto numero diapositiva 3"/>
          <p:cNvSpPr>
            <a:spLocks noGrp="1"/>
          </p:cNvSpPr>
          <p:nvPr>
            <p:ph type="sldNum" sz="quarter" idx="10"/>
          </p:nvPr>
        </p:nvSpPr>
        <p:spPr/>
        <p:txBody>
          <a:bodyPr/>
          <a:lstStyle/>
          <a:p>
            <a:fld id="{2C3114A0-23B5-4F3A-8959-91F270C6A247}" type="slidenum">
              <a:rPr lang="it-IT" smtClean="0"/>
              <a:t>4</a:t>
            </a:fld>
            <a:endParaRPr lang="it-IT"/>
          </a:p>
        </p:txBody>
      </p:sp>
    </p:spTree>
    <p:extLst>
      <p:ext uri="{BB962C8B-B14F-4D97-AF65-F5344CB8AC3E}">
        <p14:creationId xmlns:p14="http://schemas.microsoft.com/office/powerpoint/2010/main" val="17696010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C3114A0-23B5-4F3A-8959-91F270C6A247}" type="slidenum">
              <a:rPr lang="it-IT" smtClean="0"/>
              <a:t>9</a:t>
            </a:fld>
            <a:endParaRPr lang="it-IT"/>
          </a:p>
        </p:txBody>
      </p:sp>
    </p:spTree>
    <p:extLst>
      <p:ext uri="{BB962C8B-B14F-4D97-AF65-F5344CB8AC3E}">
        <p14:creationId xmlns:p14="http://schemas.microsoft.com/office/powerpoint/2010/main" val="42101901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C3114A0-23B5-4F3A-8959-91F270C6A247}" type="slidenum">
              <a:rPr lang="it-IT" smtClean="0"/>
              <a:t>10</a:t>
            </a:fld>
            <a:endParaRPr lang="it-IT"/>
          </a:p>
        </p:txBody>
      </p:sp>
    </p:spTree>
    <p:extLst>
      <p:ext uri="{BB962C8B-B14F-4D97-AF65-F5344CB8AC3E}">
        <p14:creationId xmlns:p14="http://schemas.microsoft.com/office/powerpoint/2010/main" val="12280902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GB" sz="1400" dirty="0" err="1" smtClean="0"/>
              <a:t>Dülmen</a:t>
            </a:r>
            <a:r>
              <a:rPr lang="en-GB" dirty="0" smtClean="0"/>
              <a:t> (</a:t>
            </a:r>
            <a:r>
              <a:rPr lang="en-GB" dirty="0" err="1" smtClean="0"/>
              <a:t>Westfalen</a:t>
            </a:r>
            <a:r>
              <a:rPr lang="en-GB" dirty="0" smtClean="0"/>
              <a:t>),</a:t>
            </a:r>
            <a:r>
              <a:rPr lang="en-GB" baseline="0" dirty="0" smtClean="0"/>
              <a:t> May, 2013.</a:t>
            </a:r>
            <a:endParaRPr lang="en-GB" dirty="0"/>
          </a:p>
        </p:txBody>
      </p:sp>
      <p:sp>
        <p:nvSpPr>
          <p:cNvPr id="4" name="Segnaposto numero diapositiva 3"/>
          <p:cNvSpPr>
            <a:spLocks noGrp="1"/>
          </p:cNvSpPr>
          <p:nvPr>
            <p:ph type="sldNum" sz="quarter" idx="10"/>
          </p:nvPr>
        </p:nvSpPr>
        <p:spPr/>
        <p:txBody>
          <a:bodyPr/>
          <a:lstStyle/>
          <a:p>
            <a:fld id="{2C3114A0-23B5-4F3A-8959-91F270C6A247}" type="slidenum">
              <a:rPr lang="it-IT" smtClean="0"/>
              <a:t>16</a:t>
            </a:fld>
            <a:endParaRPr lang="it-IT"/>
          </a:p>
        </p:txBody>
      </p:sp>
    </p:spTree>
    <p:extLst>
      <p:ext uri="{BB962C8B-B14F-4D97-AF65-F5344CB8AC3E}">
        <p14:creationId xmlns:p14="http://schemas.microsoft.com/office/powerpoint/2010/main" val="5801314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it-IT" smtClean="0"/>
              <a:t>Fare clic per modificare lo stile del titolo</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en-US" dirty="0"/>
          </a:p>
        </p:txBody>
      </p:sp>
      <p:sp>
        <p:nvSpPr>
          <p:cNvPr id="4" name="Date Placeholder 3"/>
          <p:cNvSpPr>
            <a:spLocks noGrp="1"/>
          </p:cNvSpPr>
          <p:nvPr>
            <p:ph type="dt" sz="half" idx="10"/>
          </p:nvPr>
        </p:nvSpPr>
        <p:spPr/>
        <p:txBody>
          <a:bodyPr/>
          <a:lstStyle/>
          <a:p>
            <a:fld id="{93184563-5E80-4DC8-9C37-21DCBC86C9CD}" type="datetime1">
              <a:rPr lang="it-IT" smtClean="0"/>
              <a:t>03/12/2015</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E1D265DD-87EC-4E42-A3AF-369015E15F68}" type="slidenum">
              <a:rPr lang="it-IT" smtClean="0"/>
              <a:t>‹N›</a:t>
            </a:fld>
            <a:endParaRPr lang="it-IT"/>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1009007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magine panoramica con didascali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t-IT" smtClean="0"/>
              <a:t>Fare clic sull'icona per inserire un'immagine</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it-IT" smtClean="0"/>
              <a:t>Fare clic per modificare stili del testo dello schema</a:t>
            </a:r>
          </a:p>
        </p:txBody>
      </p:sp>
      <p:sp>
        <p:nvSpPr>
          <p:cNvPr id="3" name="Date Placeholder 2"/>
          <p:cNvSpPr>
            <a:spLocks noGrp="1"/>
          </p:cNvSpPr>
          <p:nvPr>
            <p:ph type="dt" sz="half" idx="10"/>
          </p:nvPr>
        </p:nvSpPr>
        <p:spPr/>
        <p:txBody>
          <a:bodyPr/>
          <a:lstStyle/>
          <a:p>
            <a:fld id="{99A79F19-BC98-4D2C-9181-C5F717E69830}" type="datetime1">
              <a:rPr lang="it-IT" smtClean="0"/>
              <a:t>03/12/2015</a:t>
            </a:fld>
            <a:endParaRPr lang="it-IT"/>
          </a:p>
        </p:txBody>
      </p:sp>
      <p:sp>
        <p:nvSpPr>
          <p:cNvPr id="4" name="Footer Placeholder 3"/>
          <p:cNvSpPr>
            <a:spLocks noGrp="1"/>
          </p:cNvSpPr>
          <p:nvPr>
            <p:ph type="ftr" sz="quarter" idx="11"/>
          </p:nvPr>
        </p:nvSpPr>
        <p:spPr/>
        <p:txBody>
          <a:bodyPr/>
          <a:lstStyle/>
          <a:p>
            <a:endParaRPr lang="it-IT"/>
          </a:p>
        </p:txBody>
      </p:sp>
      <p:sp>
        <p:nvSpPr>
          <p:cNvPr id="5" name="Slide Number Placeholder 4"/>
          <p:cNvSpPr>
            <a:spLocks noGrp="1"/>
          </p:cNvSpPr>
          <p:nvPr>
            <p:ph type="sldNum" sz="quarter" idx="12"/>
          </p:nvPr>
        </p:nvSpPr>
        <p:spPr/>
        <p:txBody>
          <a:bodyPr/>
          <a:lstStyle/>
          <a:p>
            <a:fld id="{E1D265DD-87EC-4E42-A3AF-369015E15F68}" type="slidenum">
              <a:rPr lang="it-IT" smtClean="0"/>
              <a:t>‹N›</a:t>
            </a:fld>
            <a:endParaRPr lang="it-IT"/>
          </a:p>
        </p:txBody>
      </p:sp>
    </p:spTree>
    <p:extLst>
      <p:ext uri="{BB962C8B-B14F-4D97-AF65-F5344CB8AC3E}">
        <p14:creationId xmlns:p14="http://schemas.microsoft.com/office/powerpoint/2010/main" val="6196745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olo e sottotitolo">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it-IT" smtClean="0"/>
              <a:t>Fare clic per modificare lo stile del titolo</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Date Placeholder 3"/>
          <p:cNvSpPr>
            <a:spLocks noGrp="1"/>
          </p:cNvSpPr>
          <p:nvPr>
            <p:ph type="dt" sz="half" idx="10"/>
          </p:nvPr>
        </p:nvSpPr>
        <p:spPr/>
        <p:txBody>
          <a:bodyPr/>
          <a:lstStyle/>
          <a:p>
            <a:fld id="{24091818-FD7C-45ED-9795-5603B09B2CDE}" type="datetime1">
              <a:rPr lang="it-IT" smtClean="0"/>
              <a:t>03/12/2015</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E1D265DD-87EC-4E42-A3AF-369015E15F68}" type="slidenum">
              <a:rPr lang="it-IT" smtClean="0"/>
              <a:t>‹N›</a:t>
            </a:fld>
            <a:endParaRPr lang="it-IT"/>
          </a:p>
        </p:txBody>
      </p:sp>
    </p:spTree>
    <p:extLst>
      <p:ext uri="{BB962C8B-B14F-4D97-AF65-F5344CB8AC3E}">
        <p14:creationId xmlns:p14="http://schemas.microsoft.com/office/powerpoint/2010/main" val="386556742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zio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it-IT" smtClean="0"/>
              <a:t>Fare clic per modificare lo stile del titolo</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it-IT" smtClean="0"/>
              <a:t>Fare clic per modificare stili del testo dello schema</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Date Placeholder 3"/>
          <p:cNvSpPr>
            <a:spLocks noGrp="1"/>
          </p:cNvSpPr>
          <p:nvPr>
            <p:ph type="dt" sz="half" idx="10"/>
          </p:nvPr>
        </p:nvSpPr>
        <p:spPr/>
        <p:txBody>
          <a:bodyPr/>
          <a:lstStyle/>
          <a:p>
            <a:fld id="{22FB4FCA-82FE-4E8A-B08E-3A11356BE626}" type="datetime1">
              <a:rPr lang="it-IT" smtClean="0"/>
              <a:t>03/12/2015</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E1D265DD-87EC-4E42-A3AF-369015E15F68}" type="slidenum">
              <a:rPr lang="it-IT" smtClean="0"/>
              <a:t>‹N›</a:t>
            </a:fld>
            <a:endParaRPr lang="it-IT"/>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31934436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Scheda nome">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it-IT" smtClean="0"/>
              <a:t>Fare clic per modificare lo stile del titolo</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Date Placeholder 3"/>
          <p:cNvSpPr>
            <a:spLocks noGrp="1"/>
          </p:cNvSpPr>
          <p:nvPr>
            <p:ph type="dt" sz="half" idx="10"/>
          </p:nvPr>
        </p:nvSpPr>
        <p:spPr/>
        <p:txBody>
          <a:bodyPr/>
          <a:lstStyle/>
          <a:p>
            <a:fld id="{B057CBCC-96D6-4E06-9878-F75A6CA77AB6}" type="datetime1">
              <a:rPr lang="it-IT" smtClean="0"/>
              <a:t>03/12/2015</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E1D265DD-87EC-4E42-A3AF-369015E15F68}" type="slidenum">
              <a:rPr lang="it-IT" smtClean="0"/>
              <a:t>‹N›</a:t>
            </a:fld>
            <a:endParaRPr lang="it-IT"/>
          </a:p>
        </p:txBody>
      </p:sp>
    </p:spTree>
    <p:extLst>
      <p:ext uri="{BB962C8B-B14F-4D97-AF65-F5344CB8AC3E}">
        <p14:creationId xmlns:p14="http://schemas.microsoft.com/office/powerpoint/2010/main" val="38036541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Scheda nome citazione">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it-IT" smtClean="0"/>
              <a:t>Fare clic per modificare lo stile del titolo</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it-IT" smtClean="0"/>
              <a:t>Fare clic per modificare stili del testo dello schema</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Date Placeholder 3"/>
          <p:cNvSpPr>
            <a:spLocks noGrp="1"/>
          </p:cNvSpPr>
          <p:nvPr>
            <p:ph type="dt" sz="half" idx="10"/>
          </p:nvPr>
        </p:nvSpPr>
        <p:spPr/>
        <p:txBody>
          <a:bodyPr/>
          <a:lstStyle/>
          <a:p>
            <a:fld id="{3F147AE2-D7AA-48A4-A721-FA1CD59424D1}" type="datetime1">
              <a:rPr lang="it-IT" smtClean="0"/>
              <a:t>03/12/2015</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E1D265DD-87EC-4E42-A3AF-369015E15F68}" type="slidenum">
              <a:rPr lang="it-IT" smtClean="0"/>
              <a:t>‹N›</a:t>
            </a:fld>
            <a:endParaRPr lang="it-IT"/>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154913812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it-IT" smtClean="0"/>
              <a:t>Fare clic per modificare lo stile del titolo</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it-IT" smtClean="0"/>
              <a:t>Fare clic per modificare stili del testo dello schema</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Date Placeholder 3"/>
          <p:cNvSpPr>
            <a:spLocks noGrp="1"/>
          </p:cNvSpPr>
          <p:nvPr>
            <p:ph type="dt" sz="half" idx="10"/>
          </p:nvPr>
        </p:nvSpPr>
        <p:spPr/>
        <p:txBody>
          <a:bodyPr/>
          <a:lstStyle/>
          <a:p>
            <a:fld id="{FAD2AA53-C163-458B-8FAD-2B83B2F4A1D9}" type="datetime1">
              <a:rPr lang="it-IT" smtClean="0"/>
              <a:t>03/12/2015</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E1D265DD-87EC-4E42-A3AF-369015E15F68}" type="slidenum">
              <a:rPr lang="it-IT" smtClean="0"/>
              <a:t>‹N›</a:t>
            </a:fld>
            <a:endParaRPr lang="it-IT"/>
          </a:p>
        </p:txBody>
      </p:sp>
    </p:spTree>
    <p:extLst>
      <p:ext uri="{BB962C8B-B14F-4D97-AF65-F5344CB8AC3E}">
        <p14:creationId xmlns:p14="http://schemas.microsoft.com/office/powerpoint/2010/main" val="274620750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it-IT" smtClean="0"/>
              <a:t>Fare clic per modificare lo stile del titolo</a:t>
            </a:r>
            <a:endParaRPr lang="en-US" dirty="0"/>
          </a:p>
        </p:txBody>
      </p:sp>
      <p:sp>
        <p:nvSpPr>
          <p:cNvPr id="3" name="Vertical Text Placeholder 2"/>
          <p:cNvSpPr>
            <a:spLocks noGrp="1"/>
          </p:cNvSpPr>
          <p:nvPr>
            <p:ph type="body" orient="vert" idx="1"/>
          </p:nvPr>
        </p:nvSpPr>
        <p:spPr/>
        <p:txBody>
          <a:bodyPr vert="eaVert" ancho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p:txBody>
          <a:bodyPr/>
          <a:lstStyle/>
          <a:p>
            <a:fld id="{BB533C56-3E16-458B-97AD-0699A9752612}" type="datetime1">
              <a:rPr lang="it-IT" smtClean="0"/>
              <a:t>03/12/2015</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E1D265DD-87EC-4E42-A3AF-369015E15F68}" type="slidenum">
              <a:rPr lang="it-IT" smtClean="0"/>
              <a:t>‹N›</a:t>
            </a:fld>
            <a:endParaRPr lang="it-IT"/>
          </a:p>
        </p:txBody>
      </p:sp>
    </p:spTree>
    <p:extLst>
      <p:ext uri="{BB962C8B-B14F-4D97-AF65-F5344CB8AC3E}">
        <p14:creationId xmlns:p14="http://schemas.microsoft.com/office/powerpoint/2010/main" val="29426858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it-IT" smtClean="0"/>
              <a:t>Fare clic per modificare lo stile del titolo</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p:txBody>
          <a:bodyPr/>
          <a:lstStyle/>
          <a:p>
            <a:fld id="{9158F30D-8115-4FEA-BEEB-62F0E6318154}" type="datetime1">
              <a:rPr lang="it-IT" smtClean="0"/>
              <a:t>03/12/2015</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E1D265DD-87EC-4E42-A3AF-369015E15F68}" type="slidenum">
              <a:rPr lang="it-IT" smtClean="0"/>
              <a:t>‹N›</a:t>
            </a:fld>
            <a:endParaRPr lang="it-IT"/>
          </a:p>
        </p:txBody>
      </p:sp>
    </p:spTree>
    <p:extLst>
      <p:ext uri="{BB962C8B-B14F-4D97-AF65-F5344CB8AC3E}">
        <p14:creationId xmlns:p14="http://schemas.microsoft.com/office/powerpoint/2010/main" val="31784303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dirty="0"/>
          </a:p>
        </p:txBody>
      </p:sp>
      <p:sp>
        <p:nvSpPr>
          <p:cNvPr id="3" name="Content Placeholder 2"/>
          <p:cNvSpPr>
            <a:spLocks noGrp="1"/>
          </p:cNvSpPr>
          <p:nvPr>
            <p:ph idx="1"/>
          </p:nvPr>
        </p:nvSpPr>
        <p:spPr/>
        <p:txBody>
          <a:bodyPr anchor="ct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p:txBody>
          <a:bodyPr/>
          <a:lstStyle/>
          <a:p>
            <a:fld id="{5A5B0026-BE7A-47CA-BA47-36467C088481}" type="datetime1">
              <a:rPr lang="it-IT" smtClean="0"/>
              <a:t>03/12/2015</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E1D265DD-87EC-4E42-A3AF-369015E15F68}" type="slidenum">
              <a:rPr lang="it-IT" smtClean="0"/>
              <a:t>‹N›</a:t>
            </a:fld>
            <a:endParaRPr lang="it-IT"/>
          </a:p>
        </p:txBody>
      </p:sp>
    </p:spTree>
    <p:extLst>
      <p:ext uri="{BB962C8B-B14F-4D97-AF65-F5344CB8AC3E}">
        <p14:creationId xmlns:p14="http://schemas.microsoft.com/office/powerpoint/2010/main" val="2536899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it-IT" smtClean="0"/>
              <a:t>Fare clic per modificare lo stile del titolo</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Date Placeholder 3"/>
          <p:cNvSpPr>
            <a:spLocks noGrp="1"/>
          </p:cNvSpPr>
          <p:nvPr>
            <p:ph type="dt" sz="half" idx="10"/>
          </p:nvPr>
        </p:nvSpPr>
        <p:spPr/>
        <p:txBody>
          <a:bodyPr/>
          <a:lstStyle/>
          <a:p>
            <a:fld id="{4B62963A-6BE9-4895-970B-2EA46081105B}" type="datetime1">
              <a:rPr lang="it-IT" smtClean="0"/>
              <a:t>03/12/2015</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E1D265DD-87EC-4E42-A3AF-369015E15F68}" type="slidenum">
              <a:rPr lang="it-IT" smtClean="0"/>
              <a:t>‹N›</a:t>
            </a:fld>
            <a:endParaRPr lang="it-IT"/>
          </a:p>
        </p:txBody>
      </p:sp>
    </p:spTree>
    <p:extLst>
      <p:ext uri="{BB962C8B-B14F-4D97-AF65-F5344CB8AC3E}">
        <p14:creationId xmlns:p14="http://schemas.microsoft.com/office/powerpoint/2010/main" val="819520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5" name="Date Placeholder 4"/>
          <p:cNvSpPr>
            <a:spLocks noGrp="1"/>
          </p:cNvSpPr>
          <p:nvPr>
            <p:ph type="dt" sz="half" idx="10"/>
          </p:nvPr>
        </p:nvSpPr>
        <p:spPr/>
        <p:txBody>
          <a:bodyPr/>
          <a:lstStyle/>
          <a:p>
            <a:fld id="{92008074-281D-4EDB-801D-DA32FE6D9E4D}" type="datetime1">
              <a:rPr lang="it-IT" smtClean="0"/>
              <a:t>03/12/2015</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E1D265DD-87EC-4E42-A3AF-369015E15F68}" type="slidenum">
              <a:rPr lang="it-IT" smtClean="0"/>
              <a:t>‹N›</a:t>
            </a:fld>
            <a:endParaRPr lang="it-IT"/>
          </a:p>
        </p:txBody>
      </p:sp>
    </p:spTree>
    <p:extLst>
      <p:ext uri="{BB962C8B-B14F-4D97-AF65-F5344CB8AC3E}">
        <p14:creationId xmlns:p14="http://schemas.microsoft.com/office/powerpoint/2010/main" val="4788347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it-IT" smtClean="0"/>
              <a:t>Fare clic per modificare lo stile del titolo</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7" name="Date Placeholder 6"/>
          <p:cNvSpPr>
            <a:spLocks noGrp="1"/>
          </p:cNvSpPr>
          <p:nvPr>
            <p:ph type="dt" sz="half" idx="10"/>
          </p:nvPr>
        </p:nvSpPr>
        <p:spPr/>
        <p:txBody>
          <a:bodyPr/>
          <a:lstStyle/>
          <a:p>
            <a:fld id="{0BC7C4BE-4914-4A69-AF84-5BC5191BF61D}" type="datetime1">
              <a:rPr lang="it-IT" smtClean="0"/>
              <a:t>03/12/2015</a:t>
            </a:fld>
            <a:endParaRPr lang="it-IT"/>
          </a:p>
        </p:txBody>
      </p:sp>
      <p:sp>
        <p:nvSpPr>
          <p:cNvPr id="8" name="Footer Placeholder 7"/>
          <p:cNvSpPr>
            <a:spLocks noGrp="1"/>
          </p:cNvSpPr>
          <p:nvPr>
            <p:ph type="ftr" sz="quarter" idx="11"/>
          </p:nvPr>
        </p:nvSpPr>
        <p:spPr/>
        <p:txBody>
          <a:bodyPr/>
          <a:lstStyle/>
          <a:p>
            <a:endParaRPr lang="it-IT"/>
          </a:p>
        </p:txBody>
      </p:sp>
      <p:sp>
        <p:nvSpPr>
          <p:cNvPr id="9" name="Slide Number Placeholder 8"/>
          <p:cNvSpPr>
            <a:spLocks noGrp="1"/>
          </p:cNvSpPr>
          <p:nvPr>
            <p:ph type="sldNum" sz="quarter" idx="12"/>
          </p:nvPr>
        </p:nvSpPr>
        <p:spPr/>
        <p:txBody>
          <a:bodyPr/>
          <a:lstStyle/>
          <a:p>
            <a:fld id="{E1D265DD-87EC-4E42-A3AF-369015E15F68}" type="slidenum">
              <a:rPr lang="it-IT" smtClean="0"/>
              <a:t>‹N›</a:t>
            </a:fld>
            <a:endParaRPr lang="it-IT"/>
          </a:p>
        </p:txBody>
      </p:sp>
    </p:spTree>
    <p:extLst>
      <p:ext uri="{BB962C8B-B14F-4D97-AF65-F5344CB8AC3E}">
        <p14:creationId xmlns:p14="http://schemas.microsoft.com/office/powerpoint/2010/main" val="6703939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dirty="0"/>
          </a:p>
        </p:txBody>
      </p:sp>
      <p:sp>
        <p:nvSpPr>
          <p:cNvPr id="3" name="Date Placeholder 2"/>
          <p:cNvSpPr>
            <a:spLocks noGrp="1"/>
          </p:cNvSpPr>
          <p:nvPr>
            <p:ph type="dt" sz="half" idx="10"/>
          </p:nvPr>
        </p:nvSpPr>
        <p:spPr/>
        <p:txBody>
          <a:bodyPr/>
          <a:lstStyle/>
          <a:p>
            <a:fld id="{39EC8B02-9F8B-45A2-B4A4-B6B8508B313A}" type="datetime1">
              <a:rPr lang="it-IT" smtClean="0"/>
              <a:t>03/12/2015</a:t>
            </a:fld>
            <a:endParaRPr lang="it-IT"/>
          </a:p>
        </p:txBody>
      </p:sp>
      <p:sp>
        <p:nvSpPr>
          <p:cNvPr id="4" name="Footer Placeholder 3"/>
          <p:cNvSpPr>
            <a:spLocks noGrp="1"/>
          </p:cNvSpPr>
          <p:nvPr>
            <p:ph type="ftr" sz="quarter" idx="11"/>
          </p:nvPr>
        </p:nvSpPr>
        <p:spPr/>
        <p:txBody>
          <a:bodyPr/>
          <a:lstStyle/>
          <a:p>
            <a:endParaRPr lang="it-IT"/>
          </a:p>
        </p:txBody>
      </p:sp>
      <p:sp>
        <p:nvSpPr>
          <p:cNvPr id="5" name="Slide Number Placeholder 4"/>
          <p:cNvSpPr>
            <a:spLocks noGrp="1"/>
          </p:cNvSpPr>
          <p:nvPr>
            <p:ph type="sldNum" sz="quarter" idx="12"/>
          </p:nvPr>
        </p:nvSpPr>
        <p:spPr/>
        <p:txBody>
          <a:bodyPr/>
          <a:lstStyle/>
          <a:p>
            <a:fld id="{E1D265DD-87EC-4E42-A3AF-369015E15F68}" type="slidenum">
              <a:rPr lang="it-IT" smtClean="0"/>
              <a:t>‹N›</a:t>
            </a:fld>
            <a:endParaRPr lang="it-IT"/>
          </a:p>
        </p:txBody>
      </p:sp>
    </p:spTree>
    <p:extLst>
      <p:ext uri="{BB962C8B-B14F-4D97-AF65-F5344CB8AC3E}">
        <p14:creationId xmlns:p14="http://schemas.microsoft.com/office/powerpoint/2010/main" val="42293284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472ED3D-A84E-410B-8E1C-D37242803B92}" type="datetime1">
              <a:rPr lang="it-IT" smtClean="0"/>
              <a:t>03/12/2015</a:t>
            </a:fld>
            <a:endParaRPr lang="it-IT"/>
          </a:p>
        </p:txBody>
      </p:sp>
      <p:sp>
        <p:nvSpPr>
          <p:cNvPr id="3" name="Footer Placeholder 2"/>
          <p:cNvSpPr>
            <a:spLocks noGrp="1"/>
          </p:cNvSpPr>
          <p:nvPr>
            <p:ph type="ftr" sz="quarter" idx="11"/>
          </p:nvPr>
        </p:nvSpPr>
        <p:spPr/>
        <p:txBody>
          <a:bodyPr/>
          <a:lstStyle/>
          <a:p>
            <a:endParaRPr lang="it-IT"/>
          </a:p>
        </p:txBody>
      </p:sp>
      <p:sp>
        <p:nvSpPr>
          <p:cNvPr id="4" name="Slide Number Placeholder 3"/>
          <p:cNvSpPr>
            <a:spLocks noGrp="1"/>
          </p:cNvSpPr>
          <p:nvPr>
            <p:ph type="sldNum" sz="quarter" idx="12"/>
          </p:nvPr>
        </p:nvSpPr>
        <p:spPr/>
        <p:txBody>
          <a:bodyPr/>
          <a:lstStyle/>
          <a:p>
            <a:fld id="{E1D265DD-87EC-4E42-A3AF-369015E15F68}" type="slidenum">
              <a:rPr lang="it-IT" smtClean="0"/>
              <a:t>‹N›</a:t>
            </a:fld>
            <a:endParaRPr lang="it-IT"/>
          </a:p>
        </p:txBody>
      </p:sp>
    </p:spTree>
    <p:extLst>
      <p:ext uri="{BB962C8B-B14F-4D97-AF65-F5344CB8AC3E}">
        <p14:creationId xmlns:p14="http://schemas.microsoft.com/office/powerpoint/2010/main" val="1642983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it-IT" smtClean="0"/>
              <a:t>Fare clic per modificare lo stile del titolo</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Date Placeholder 4"/>
          <p:cNvSpPr>
            <a:spLocks noGrp="1"/>
          </p:cNvSpPr>
          <p:nvPr>
            <p:ph type="dt" sz="half" idx="10"/>
          </p:nvPr>
        </p:nvSpPr>
        <p:spPr/>
        <p:txBody>
          <a:bodyPr/>
          <a:lstStyle/>
          <a:p>
            <a:fld id="{7C088767-4655-41A8-8689-5BB83B9DFC66}" type="datetime1">
              <a:rPr lang="it-IT" smtClean="0"/>
              <a:t>03/12/2015</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E1D265DD-87EC-4E42-A3AF-369015E15F68}" type="slidenum">
              <a:rPr lang="it-IT" smtClean="0"/>
              <a:t>‹N›</a:t>
            </a:fld>
            <a:endParaRPr lang="it-IT"/>
          </a:p>
        </p:txBody>
      </p:sp>
    </p:spTree>
    <p:extLst>
      <p:ext uri="{BB962C8B-B14F-4D97-AF65-F5344CB8AC3E}">
        <p14:creationId xmlns:p14="http://schemas.microsoft.com/office/powerpoint/2010/main" val="23618971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it-IT" smtClean="0"/>
              <a:t>Fare clic per modificare lo stile del titolo</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t-IT" smtClean="0"/>
              <a:t>Fare clic sull'icona per inserire un'immagine</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Date Placeholder 4"/>
          <p:cNvSpPr>
            <a:spLocks noGrp="1"/>
          </p:cNvSpPr>
          <p:nvPr>
            <p:ph type="dt" sz="half" idx="10"/>
          </p:nvPr>
        </p:nvSpPr>
        <p:spPr/>
        <p:txBody>
          <a:bodyPr/>
          <a:lstStyle/>
          <a:p>
            <a:fld id="{3F1DAE7F-B5B6-4469-AEBC-EB7403F27AC4}" type="datetime1">
              <a:rPr lang="it-IT" smtClean="0"/>
              <a:t>03/12/2015</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E1D265DD-87EC-4E42-A3AF-369015E15F68}" type="slidenum">
              <a:rPr lang="it-IT" smtClean="0"/>
              <a:t>‹N›</a:t>
            </a:fld>
            <a:endParaRPr lang="it-IT"/>
          </a:p>
        </p:txBody>
      </p:sp>
    </p:spTree>
    <p:extLst>
      <p:ext uri="{BB962C8B-B14F-4D97-AF65-F5344CB8AC3E}">
        <p14:creationId xmlns:p14="http://schemas.microsoft.com/office/powerpoint/2010/main" val="12933470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it-IT" smtClean="0"/>
              <a:t>Fare clic per modificare lo stile del titolo</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2ADD3AA8-F67B-4C23-A2E8-2741871D81FC}" type="datetime1">
              <a:rPr lang="it-IT" smtClean="0"/>
              <a:t>03/12/2015</a:t>
            </a:fld>
            <a:endParaRPr lang="it-IT"/>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it-IT"/>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E1D265DD-87EC-4E42-A3AF-369015E15F68}" type="slidenum">
              <a:rPr lang="it-IT" smtClean="0"/>
              <a:t>‹N›</a:t>
            </a:fld>
            <a:endParaRPr lang="it-IT"/>
          </a:p>
        </p:txBody>
      </p:sp>
    </p:spTree>
    <p:extLst>
      <p:ext uri="{BB962C8B-B14F-4D97-AF65-F5344CB8AC3E}">
        <p14:creationId xmlns:p14="http://schemas.microsoft.com/office/powerpoint/2010/main" val="4052514240"/>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hf hdr="0" ftr="0" dt="0"/>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5.xml"/><Relationship Id="rId5" Type="http://schemas.openxmlformats.org/officeDocument/2006/relationships/image" Target="../media/image9.jpg"/><Relationship Id="rId4" Type="http://schemas.openxmlformats.org/officeDocument/2006/relationships/image" Target="../media/image8.jp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5.xml"/><Relationship Id="rId5" Type="http://schemas.openxmlformats.org/officeDocument/2006/relationships/image" Target="../media/image3.jpg"/><Relationship Id="rId4" Type="http://schemas.openxmlformats.org/officeDocument/2006/relationships/image" Target="../media/image13.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684212" y="478551"/>
            <a:ext cx="8030020" cy="1462217"/>
          </a:xfrm>
        </p:spPr>
        <p:txBody>
          <a:bodyPr anchor="t">
            <a:normAutofit/>
          </a:bodyPr>
          <a:lstStyle/>
          <a:p>
            <a:r>
              <a:rPr lang="en-GB" sz="2000" b="1" dirty="0" err="1" smtClean="0">
                <a:solidFill>
                  <a:schemeClr val="bg2"/>
                </a:solidFill>
              </a:rPr>
              <a:t>Gdańsk</a:t>
            </a:r>
            <a:r>
              <a:rPr lang="en-GB" sz="2000" b="1" dirty="0" smtClean="0">
                <a:solidFill>
                  <a:schemeClr val="bg2"/>
                </a:solidFill>
              </a:rPr>
              <a:t>, 3/12/2015</a:t>
            </a:r>
            <a:endParaRPr lang="it-IT" sz="2000" dirty="0">
              <a:solidFill>
                <a:schemeClr val="bg2"/>
              </a:solidFill>
            </a:endParaRPr>
          </a:p>
        </p:txBody>
      </p:sp>
      <p:sp>
        <p:nvSpPr>
          <p:cNvPr id="3" name="Sottotitolo 2"/>
          <p:cNvSpPr>
            <a:spLocks noGrp="1"/>
          </p:cNvSpPr>
          <p:nvPr>
            <p:ph type="subTitle" idx="1"/>
          </p:nvPr>
        </p:nvSpPr>
        <p:spPr>
          <a:xfrm>
            <a:off x="684212" y="1940768"/>
            <a:ext cx="7769323" cy="1947333"/>
          </a:xfrm>
        </p:spPr>
        <p:txBody>
          <a:bodyPr>
            <a:normAutofit/>
          </a:bodyPr>
          <a:lstStyle/>
          <a:p>
            <a:r>
              <a:rPr lang="it-IT" sz="4800" i="1" cap="small" dirty="0" smtClean="0">
                <a:solidFill>
                  <a:schemeClr val="accent4">
                    <a:lumMod val="50000"/>
                  </a:schemeClr>
                </a:solidFill>
              </a:rPr>
              <a:t>Impossible </a:t>
            </a:r>
            <a:r>
              <a:rPr lang="it-IT" sz="4800" i="1" cap="small" dirty="0" err="1" smtClean="0">
                <a:solidFill>
                  <a:schemeClr val="accent4">
                    <a:lumMod val="50000"/>
                  </a:schemeClr>
                </a:solidFill>
              </a:rPr>
              <a:t>Tokens</a:t>
            </a:r>
            <a:r>
              <a:rPr lang="it-IT" sz="4800" i="1" cap="small" dirty="0" smtClean="0">
                <a:solidFill>
                  <a:schemeClr val="accent4">
                    <a:lumMod val="50000"/>
                  </a:schemeClr>
                </a:solidFill>
              </a:rPr>
              <a:t>,</a:t>
            </a:r>
            <a:br>
              <a:rPr lang="it-IT" sz="4800" i="1" cap="small" dirty="0" smtClean="0">
                <a:solidFill>
                  <a:schemeClr val="accent4">
                    <a:lumMod val="50000"/>
                  </a:schemeClr>
                </a:solidFill>
              </a:rPr>
            </a:br>
            <a:r>
              <a:rPr lang="it-IT" sz="4800" i="1" cap="small" dirty="0" err="1" smtClean="0">
                <a:solidFill>
                  <a:schemeClr val="accent4">
                    <a:lumMod val="50000"/>
                  </a:schemeClr>
                </a:solidFill>
              </a:rPr>
              <a:t>Necessary</a:t>
            </a:r>
            <a:r>
              <a:rPr lang="it-IT" sz="4800" i="1" cap="small" dirty="0" smtClean="0">
                <a:solidFill>
                  <a:schemeClr val="accent4">
                    <a:lumMod val="50000"/>
                  </a:schemeClr>
                </a:solidFill>
              </a:rPr>
              <a:t> </a:t>
            </a:r>
            <a:r>
              <a:rPr lang="it-IT" sz="4800" i="1" cap="small" dirty="0" err="1" smtClean="0">
                <a:solidFill>
                  <a:schemeClr val="accent4">
                    <a:lumMod val="50000"/>
                  </a:schemeClr>
                </a:solidFill>
              </a:rPr>
              <a:t>Types</a:t>
            </a:r>
            <a:endParaRPr lang="it-IT" sz="4800" i="1" cap="small" dirty="0">
              <a:solidFill>
                <a:schemeClr val="accent4">
                  <a:lumMod val="50000"/>
                </a:schemeClr>
              </a:solidFill>
            </a:endParaRPr>
          </a:p>
        </p:txBody>
      </p:sp>
      <p:sp>
        <p:nvSpPr>
          <p:cNvPr id="5" name="CasellaDiTesto 4"/>
          <p:cNvSpPr txBox="1"/>
          <p:nvPr/>
        </p:nvSpPr>
        <p:spPr>
          <a:xfrm>
            <a:off x="8036733" y="5243804"/>
            <a:ext cx="3582957" cy="1107996"/>
          </a:xfrm>
          <a:prstGeom prst="rect">
            <a:avLst/>
          </a:prstGeom>
          <a:noFill/>
        </p:spPr>
        <p:txBody>
          <a:bodyPr wrap="square" rtlCol="0">
            <a:spAutoFit/>
          </a:bodyPr>
          <a:lstStyle/>
          <a:p>
            <a:pPr>
              <a:spcAft>
                <a:spcPts val="600"/>
              </a:spcAft>
            </a:pPr>
            <a:r>
              <a:rPr lang="it-IT" sz="2000" dirty="0" smtClean="0">
                <a:solidFill>
                  <a:schemeClr val="tx2"/>
                </a:solidFill>
              </a:rPr>
              <a:t>Lorenzo </a:t>
            </a:r>
            <a:r>
              <a:rPr lang="it-IT" sz="2000" cap="small" dirty="0" smtClean="0">
                <a:solidFill>
                  <a:schemeClr val="tx2"/>
                </a:solidFill>
              </a:rPr>
              <a:t>Passerini Glazel</a:t>
            </a:r>
          </a:p>
          <a:p>
            <a:pPr>
              <a:spcAft>
                <a:spcPts val="600"/>
              </a:spcAft>
            </a:pPr>
            <a:r>
              <a:rPr lang="it-IT" dirty="0" smtClean="0"/>
              <a:t>Università di Milano – Bicocca</a:t>
            </a:r>
          </a:p>
          <a:p>
            <a:pPr>
              <a:spcAft>
                <a:spcPts val="600"/>
              </a:spcAft>
            </a:pPr>
            <a:r>
              <a:rPr lang="it-IT" dirty="0"/>
              <a:t>l</a:t>
            </a:r>
            <a:r>
              <a:rPr lang="it-IT" dirty="0" smtClean="0"/>
              <a:t>orenzo.passerini@unimib.it</a:t>
            </a:r>
            <a:endParaRPr lang="it-IT" dirty="0"/>
          </a:p>
        </p:txBody>
      </p:sp>
      <p:sp>
        <p:nvSpPr>
          <p:cNvPr id="4" name="CasellaDiTesto 3"/>
          <p:cNvSpPr txBox="1"/>
          <p:nvPr/>
        </p:nvSpPr>
        <p:spPr>
          <a:xfrm>
            <a:off x="684211" y="4396509"/>
            <a:ext cx="3726424" cy="1415772"/>
          </a:xfrm>
          <a:prstGeom prst="rect">
            <a:avLst/>
          </a:prstGeom>
          <a:noFill/>
        </p:spPr>
        <p:txBody>
          <a:bodyPr wrap="square" rtlCol="0">
            <a:spAutoFit/>
          </a:bodyPr>
          <a:lstStyle/>
          <a:p>
            <a:r>
              <a:rPr lang="en-GB" dirty="0" smtClean="0"/>
              <a:t>“A </a:t>
            </a:r>
            <a:r>
              <a:rPr lang="en-GB" dirty="0" err="1" smtClean="0"/>
              <a:t>Legisign</a:t>
            </a:r>
            <a:r>
              <a:rPr lang="en-GB" dirty="0" smtClean="0"/>
              <a:t> is a law that is a Sign […]. Nor would the Replica be significant if it were not for the law which renders it so”.</a:t>
            </a:r>
          </a:p>
          <a:p>
            <a:pPr algn="r"/>
            <a:r>
              <a:rPr lang="en-GB" sz="1400" dirty="0" smtClean="0">
                <a:solidFill>
                  <a:schemeClr val="accent6"/>
                </a:solidFill>
              </a:rPr>
              <a:t>Charles Sanders </a:t>
            </a:r>
            <a:r>
              <a:rPr lang="en-GB" sz="1400" cap="small" dirty="0" smtClean="0">
                <a:solidFill>
                  <a:schemeClr val="accent6"/>
                </a:solidFill>
              </a:rPr>
              <a:t>Peirce</a:t>
            </a:r>
            <a:endParaRPr lang="en-GB" sz="1400" cap="small" dirty="0">
              <a:solidFill>
                <a:schemeClr val="accent6"/>
              </a:solidFill>
            </a:endParaRPr>
          </a:p>
        </p:txBody>
      </p:sp>
    </p:spTree>
    <p:extLst>
      <p:ext uri="{BB962C8B-B14F-4D97-AF65-F5344CB8AC3E}">
        <p14:creationId xmlns:p14="http://schemas.microsoft.com/office/powerpoint/2010/main" val="327639168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testo 2"/>
          <p:cNvSpPr>
            <a:spLocks noGrp="1"/>
          </p:cNvSpPr>
          <p:nvPr>
            <p:ph type="body" idx="1"/>
          </p:nvPr>
        </p:nvSpPr>
        <p:spPr>
          <a:xfrm>
            <a:off x="1059441" y="565200"/>
            <a:ext cx="4649787" cy="576262"/>
          </a:xfrm>
        </p:spPr>
        <p:txBody>
          <a:bodyPr/>
          <a:lstStyle/>
          <a:p>
            <a:r>
              <a:rPr lang="it-IT" i="1" dirty="0" smtClean="0">
                <a:solidFill>
                  <a:schemeClr val="accent4">
                    <a:lumMod val="50000"/>
                  </a:schemeClr>
                </a:solidFill>
              </a:rPr>
              <a:t>Eido</a:t>
            </a:r>
            <a:r>
              <a:rPr lang="it-IT" dirty="0" smtClean="0">
                <a:solidFill>
                  <a:schemeClr val="accent4">
                    <a:lumMod val="50000"/>
                  </a:schemeClr>
                </a:solidFill>
              </a:rPr>
              <a:t>graphic </a:t>
            </a:r>
            <a:r>
              <a:rPr lang="it-IT" dirty="0" err="1" smtClean="0">
                <a:solidFill>
                  <a:schemeClr val="accent4">
                    <a:lumMod val="50000"/>
                  </a:schemeClr>
                </a:solidFill>
              </a:rPr>
              <a:t>predicates</a:t>
            </a:r>
            <a:endParaRPr lang="it-IT" dirty="0">
              <a:solidFill>
                <a:schemeClr val="accent4">
                  <a:lumMod val="50000"/>
                </a:schemeClr>
              </a:solidFill>
            </a:endParaRPr>
          </a:p>
        </p:txBody>
      </p:sp>
      <p:sp>
        <p:nvSpPr>
          <p:cNvPr id="4" name="Segnaposto contenuto 3"/>
          <p:cNvSpPr>
            <a:spLocks noGrp="1"/>
          </p:cNvSpPr>
          <p:nvPr>
            <p:ph sz="half" idx="2"/>
          </p:nvPr>
        </p:nvSpPr>
        <p:spPr>
          <a:xfrm>
            <a:off x="539413" y="2038303"/>
            <a:ext cx="4937655" cy="3030538"/>
          </a:xfrm>
        </p:spPr>
        <p:txBody>
          <a:bodyPr>
            <a:normAutofit lnSpcReduction="10000"/>
          </a:bodyPr>
          <a:lstStyle/>
          <a:p>
            <a:r>
              <a:rPr lang="en-GB" dirty="0" smtClean="0">
                <a:solidFill>
                  <a:schemeClr val="tx1"/>
                </a:solidFill>
              </a:rPr>
              <a:t>5. “</a:t>
            </a:r>
            <a:r>
              <a:rPr lang="en-GB" dirty="0">
                <a:solidFill>
                  <a:schemeClr val="tx1"/>
                </a:solidFill>
              </a:rPr>
              <a:t>According to Italian law, </a:t>
            </a:r>
            <a:r>
              <a:rPr lang="en-GB" dirty="0" smtClean="0">
                <a:solidFill>
                  <a:schemeClr val="tx1"/>
                </a:solidFill>
              </a:rPr>
              <a:t>in </a:t>
            </a:r>
            <a:r>
              <a:rPr lang="en-GB" dirty="0">
                <a:solidFill>
                  <a:schemeClr val="tx1"/>
                </a:solidFill>
              </a:rPr>
              <a:t>the absence of </a:t>
            </a:r>
            <a:r>
              <a:rPr lang="en-GB" dirty="0" smtClean="0">
                <a:solidFill>
                  <a:schemeClr val="tx1"/>
                </a:solidFill>
              </a:rPr>
              <a:t>a contrary </a:t>
            </a:r>
            <a:r>
              <a:rPr lang="en-GB" dirty="0">
                <a:solidFill>
                  <a:schemeClr val="tx1"/>
                </a:solidFill>
              </a:rPr>
              <a:t>stipulation, </a:t>
            </a:r>
            <a:r>
              <a:rPr lang="en-GB" dirty="0">
                <a:solidFill>
                  <a:schemeClr val="accent5"/>
                </a:solidFill>
              </a:rPr>
              <a:t>from marriage derives the community of property </a:t>
            </a:r>
            <a:r>
              <a:rPr lang="en-GB" dirty="0">
                <a:solidFill>
                  <a:schemeClr val="tx1"/>
                </a:solidFill>
              </a:rPr>
              <a:t>between the </a:t>
            </a:r>
            <a:r>
              <a:rPr lang="en-GB" dirty="0" smtClean="0">
                <a:solidFill>
                  <a:schemeClr val="tx1"/>
                </a:solidFill>
              </a:rPr>
              <a:t>spouses”.</a:t>
            </a:r>
            <a:endParaRPr lang="en-GB" dirty="0">
              <a:solidFill>
                <a:schemeClr val="tx1"/>
              </a:solidFill>
            </a:endParaRPr>
          </a:p>
          <a:p>
            <a:endParaRPr lang="en-GB" dirty="0" smtClean="0"/>
          </a:p>
          <a:p>
            <a:r>
              <a:rPr lang="en-GB" dirty="0" smtClean="0">
                <a:solidFill>
                  <a:schemeClr val="accent6"/>
                </a:solidFill>
              </a:rPr>
              <a:t>10</a:t>
            </a:r>
            <a:r>
              <a:rPr lang="en-GB" dirty="0">
                <a:solidFill>
                  <a:schemeClr val="accent6"/>
                </a:solidFill>
              </a:rPr>
              <a:t>*</a:t>
            </a:r>
            <a:r>
              <a:rPr lang="en-GB" dirty="0">
                <a:solidFill>
                  <a:schemeClr val="tx1"/>
                </a:solidFill>
              </a:rPr>
              <a:t>. “According to Italian law, </a:t>
            </a:r>
            <a:r>
              <a:rPr lang="en-GB" dirty="0" smtClean="0">
                <a:solidFill>
                  <a:schemeClr val="tx1"/>
                </a:solidFill>
              </a:rPr>
              <a:t>marriage </a:t>
            </a:r>
            <a:r>
              <a:rPr lang="en-GB" dirty="0" smtClean="0">
                <a:solidFill>
                  <a:schemeClr val="accent6"/>
                </a:solidFill>
              </a:rPr>
              <a:t>takes place on a bright sunny day, September </a:t>
            </a:r>
            <a:r>
              <a:rPr lang="en-GB" dirty="0">
                <a:solidFill>
                  <a:schemeClr val="accent6"/>
                </a:solidFill>
              </a:rPr>
              <a:t>29</a:t>
            </a:r>
            <a:r>
              <a:rPr lang="en-GB" baseline="30000" dirty="0">
                <a:solidFill>
                  <a:schemeClr val="accent6"/>
                </a:solidFill>
              </a:rPr>
              <a:t>th</a:t>
            </a:r>
            <a:r>
              <a:rPr lang="en-GB" dirty="0">
                <a:solidFill>
                  <a:schemeClr val="accent6"/>
                </a:solidFill>
              </a:rPr>
              <a:t>, 2012</a:t>
            </a:r>
            <a:r>
              <a:rPr lang="en-GB" dirty="0">
                <a:solidFill>
                  <a:schemeClr val="tx1"/>
                </a:solidFill>
              </a:rPr>
              <a:t>”.</a:t>
            </a:r>
          </a:p>
        </p:txBody>
      </p:sp>
      <p:sp>
        <p:nvSpPr>
          <p:cNvPr id="5" name="Segnaposto testo 4"/>
          <p:cNvSpPr>
            <a:spLocks noGrp="1"/>
          </p:cNvSpPr>
          <p:nvPr>
            <p:ph type="body" sz="quarter" idx="3"/>
          </p:nvPr>
        </p:nvSpPr>
        <p:spPr>
          <a:xfrm>
            <a:off x="6191569" y="565200"/>
            <a:ext cx="4665134" cy="576262"/>
          </a:xfrm>
        </p:spPr>
        <p:txBody>
          <a:bodyPr/>
          <a:lstStyle/>
          <a:p>
            <a:r>
              <a:rPr lang="it-IT" i="1" dirty="0" err="1" smtClean="0">
                <a:solidFill>
                  <a:schemeClr val="accent4">
                    <a:lumMod val="50000"/>
                  </a:schemeClr>
                </a:solidFill>
              </a:rPr>
              <a:t>Idio</a:t>
            </a:r>
            <a:r>
              <a:rPr lang="it-IT" dirty="0" err="1" smtClean="0">
                <a:solidFill>
                  <a:schemeClr val="accent4">
                    <a:lumMod val="50000"/>
                  </a:schemeClr>
                </a:solidFill>
              </a:rPr>
              <a:t>graphic</a:t>
            </a:r>
            <a:r>
              <a:rPr lang="it-IT" dirty="0" smtClean="0">
                <a:solidFill>
                  <a:schemeClr val="accent4">
                    <a:lumMod val="50000"/>
                  </a:schemeClr>
                </a:solidFill>
              </a:rPr>
              <a:t> </a:t>
            </a:r>
            <a:r>
              <a:rPr lang="it-IT" dirty="0" err="1" smtClean="0">
                <a:solidFill>
                  <a:schemeClr val="accent4">
                    <a:lumMod val="50000"/>
                  </a:schemeClr>
                </a:solidFill>
              </a:rPr>
              <a:t>predicates</a:t>
            </a:r>
            <a:endParaRPr lang="it-IT" dirty="0">
              <a:solidFill>
                <a:schemeClr val="accent4">
                  <a:lumMod val="50000"/>
                </a:schemeClr>
              </a:solidFill>
            </a:endParaRPr>
          </a:p>
        </p:txBody>
      </p:sp>
      <p:sp>
        <p:nvSpPr>
          <p:cNvPr id="6" name="Segnaposto contenuto 5"/>
          <p:cNvSpPr>
            <a:spLocks noGrp="1"/>
          </p:cNvSpPr>
          <p:nvPr>
            <p:ph sz="quarter" idx="4"/>
          </p:nvPr>
        </p:nvSpPr>
        <p:spPr>
          <a:xfrm>
            <a:off x="6423729" y="2013452"/>
            <a:ext cx="4929188" cy="3255704"/>
          </a:xfrm>
        </p:spPr>
        <p:txBody>
          <a:bodyPr>
            <a:normAutofit/>
          </a:bodyPr>
          <a:lstStyle/>
          <a:p>
            <a:r>
              <a:rPr lang="en-GB" dirty="0" smtClean="0">
                <a:solidFill>
                  <a:schemeClr val="tx1"/>
                </a:solidFill>
              </a:rPr>
              <a:t>9. “From Andrea </a:t>
            </a:r>
            <a:r>
              <a:rPr lang="en-GB" dirty="0">
                <a:solidFill>
                  <a:schemeClr val="tx1"/>
                </a:solidFill>
              </a:rPr>
              <a:t>and Francesca’s marriage </a:t>
            </a:r>
            <a:r>
              <a:rPr lang="en-GB" dirty="0" smtClean="0">
                <a:solidFill>
                  <a:schemeClr val="accent5"/>
                </a:solidFill>
              </a:rPr>
              <a:t>derived</a:t>
            </a:r>
            <a:r>
              <a:rPr lang="en-GB" dirty="0" smtClean="0"/>
              <a:t> </a:t>
            </a:r>
            <a:r>
              <a:rPr lang="en-GB" dirty="0" smtClean="0">
                <a:solidFill>
                  <a:schemeClr val="accent5"/>
                </a:solidFill>
              </a:rPr>
              <a:t>the </a:t>
            </a:r>
            <a:r>
              <a:rPr lang="en-GB" dirty="0">
                <a:solidFill>
                  <a:schemeClr val="accent5"/>
                </a:solidFill>
              </a:rPr>
              <a:t>community of property </a:t>
            </a:r>
            <a:r>
              <a:rPr lang="en-GB" dirty="0" smtClean="0">
                <a:solidFill>
                  <a:schemeClr val="tx1"/>
                </a:solidFill>
              </a:rPr>
              <a:t>between them”.</a:t>
            </a:r>
            <a:br>
              <a:rPr lang="en-GB" dirty="0" smtClean="0">
                <a:solidFill>
                  <a:schemeClr val="tx1"/>
                </a:solidFill>
              </a:rPr>
            </a:br>
            <a:r>
              <a:rPr lang="en-GB" dirty="0" smtClean="0"/>
              <a:t/>
            </a:r>
            <a:br>
              <a:rPr lang="en-GB" dirty="0" smtClean="0"/>
            </a:br>
            <a:r>
              <a:rPr lang="en-GB" dirty="0" smtClean="0"/>
              <a:t/>
            </a:r>
            <a:br>
              <a:rPr lang="en-GB" dirty="0" smtClean="0"/>
            </a:br>
            <a:endParaRPr lang="en-GB" dirty="0" smtClean="0"/>
          </a:p>
          <a:p>
            <a:r>
              <a:rPr lang="en-GB" dirty="0">
                <a:solidFill>
                  <a:schemeClr val="tx1"/>
                </a:solidFill>
              </a:rPr>
              <a:t>6. “Andrea and Francesca’s marriage </a:t>
            </a:r>
            <a:r>
              <a:rPr lang="en-GB" dirty="0">
                <a:solidFill>
                  <a:schemeClr val="accent5"/>
                </a:solidFill>
              </a:rPr>
              <a:t>took place on a bright sunny day, September 29</a:t>
            </a:r>
            <a:r>
              <a:rPr lang="en-GB" baseline="30000" dirty="0">
                <a:solidFill>
                  <a:schemeClr val="accent5"/>
                </a:solidFill>
              </a:rPr>
              <a:t>th</a:t>
            </a:r>
            <a:r>
              <a:rPr lang="en-GB" dirty="0">
                <a:solidFill>
                  <a:schemeClr val="accent5"/>
                </a:solidFill>
              </a:rPr>
              <a:t>, 2012</a:t>
            </a:r>
            <a:r>
              <a:rPr lang="en-GB" dirty="0">
                <a:solidFill>
                  <a:schemeClr val="tx1"/>
                </a:solidFill>
              </a:rPr>
              <a:t>”.</a:t>
            </a:r>
            <a:r>
              <a:rPr lang="en-GB" dirty="0"/>
              <a:t> </a:t>
            </a:r>
          </a:p>
          <a:p>
            <a:endParaRPr lang="en-GB" dirty="0"/>
          </a:p>
        </p:txBody>
      </p:sp>
      <p:sp>
        <p:nvSpPr>
          <p:cNvPr id="8" name="Freccia a destra 7"/>
          <p:cNvSpPr/>
          <p:nvPr/>
        </p:nvSpPr>
        <p:spPr>
          <a:xfrm>
            <a:off x="5477069" y="2549979"/>
            <a:ext cx="883740" cy="44787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nvGrpSpPr>
          <p:cNvPr id="19" name="Gruppo 18"/>
          <p:cNvGrpSpPr/>
          <p:nvPr/>
        </p:nvGrpSpPr>
        <p:grpSpPr>
          <a:xfrm>
            <a:off x="5477068" y="3986283"/>
            <a:ext cx="883740" cy="840165"/>
            <a:chOff x="5459002" y="3715697"/>
            <a:chExt cx="883740" cy="840165"/>
          </a:xfrm>
          <a:solidFill>
            <a:srgbClr val="FF0000"/>
          </a:solidFill>
        </p:grpSpPr>
        <p:sp>
          <p:nvSpPr>
            <p:cNvPr id="9" name="Freccia a destra 8"/>
            <p:cNvSpPr/>
            <p:nvPr/>
          </p:nvSpPr>
          <p:spPr>
            <a:xfrm rot="10800000">
              <a:off x="5459002" y="3911844"/>
              <a:ext cx="883740" cy="447870"/>
            </a:xfrm>
            <a:prstGeom prst="rightArrow">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2" name="Dati 11"/>
            <p:cNvSpPr/>
            <p:nvPr/>
          </p:nvSpPr>
          <p:spPr>
            <a:xfrm rot="1000887">
              <a:off x="5806449" y="3715697"/>
              <a:ext cx="251765" cy="84016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321 w 8000"/>
                <a:gd name="connsiteY0" fmla="*/ 10630 h 10630"/>
                <a:gd name="connsiteX1" fmla="*/ 0 w 8000"/>
                <a:gd name="connsiteY1" fmla="*/ 0 h 10630"/>
                <a:gd name="connsiteX2" fmla="*/ 8000 w 8000"/>
                <a:gd name="connsiteY2" fmla="*/ 0 h 10630"/>
                <a:gd name="connsiteX3" fmla="*/ 6000 w 8000"/>
                <a:gd name="connsiteY3" fmla="*/ 10000 h 10630"/>
                <a:gd name="connsiteX4" fmla="*/ 321 w 8000"/>
                <a:gd name="connsiteY4" fmla="*/ 10630 h 10630"/>
                <a:gd name="connsiteX0" fmla="*/ 0 w 9599"/>
                <a:gd name="connsiteY0" fmla="*/ 10000 h 10000"/>
                <a:gd name="connsiteX1" fmla="*/ 2708 w 9599"/>
                <a:gd name="connsiteY1" fmla="*/ 635 h 10000"/>
                <a:gd name="connsiteX2" fmla="*/ 9599 w 9599"/>
                <a:gd name="connsiteY2" fmla="*/ 0 h 10000"/>
                <a:gd name="connsiteX3" fmla="*/ 7099 w 9599"/>
                <a:gd name="connsiteY3" fmla="*/ 9407 h 10000"/>
                <a:gd name="connsiteX4" fmla="*/ 0 w 9599"/>
                <a:gd name="connsiteY4" fmla="*/ 10000 h 10000"/>
                <a:gd name="connsiteX0" fmla="*/ 0 w 10000"/>
                <a:gd name="connsiteY0" fmla="*/ 10000 h 10000"/>
                <a:gd name="connsiteX1" fmla="*/ 2655 w 10000"/>
                <a:gd name="connsiteY1" fmla="*/ 653 h 10000"/>
                <a:gd name="connsiteX2" fmla="*/ 10000 w 10000"/>
                <a:gd name="connsiteY2" fmla="*/ 0 h 10000"/>
                <a:gd name="connsiteX3" fmla="*/ 7396 w 10000"/>
                <a:gd name="connsiteY3" fmla="*/ 9407 h 10000"/>
                <a:gd name="connsiteX4" fmla="*/ 0 w 10000"/>
                <a:gd name="connsiteY4" fmla="*/ 10000 h 10000"/>
                <a:gd name="connsiteX0" fmla="*/ 0 w 10349"/>
                <a:gd name="connsiteY0" fmla="*/ 10236 h 10236"/>
                <a:gd name="connsiteX1" fmla="*/ 3004 w 10349"/>
                <a:gd name="connsiteY1" fmla="*/ 653 h 10236"/>
                <a:gd name="connsiteX2" fmla="*/ 10349 w 10349"/>
                <a:gd name="connsiteY2" fmla="*/ 0 h 10236"/>
                <a:gd name="connsiteX3" fmla="*/ 7745 w 10349"/>
                <a:gd name="connsiteY3" fmla="*/ 9407 h 10236"/>
                <a:gd name="connsiteX4" fmla="*/ 0 w 10349"/>
                <a:gd name="connsiteY4" fmla="*/ 10236 h 10236"/>
                <a:gd name="connsiteX0" fmla="*/ 0 w 10399"/>
                <a:gd name="connsiteY0" fmla="*/ 10176 h 10176"/>
                <a:gd name="connsiteX1" fmla="*/ 3054 w 10399"/>
                <a:gd name="connsiteY1" fmla="*/ 653 h 10176"/>
                <a:gd name="connsiteX2" fmla="*/ 10399 w 10399"/>
                <a:gd name="connsiteY2" fmla="*/ 0 h 10176"/>
                <a:gd name="connsiteX3" fmla="*/ 7795 w 10399"/>
                <a:gd name="connsiteY3" fmla="*/ 9407 h 10176"/>
                <a:gd name="connsiteX4" fmla="*/ 0 w 10399"/>
                <a:gd name="connsiteY4" fmla="*/ 10176 h 10176"/>
                <a:gd name="connsiteX0" fmla="*/ 0 w 10399"/>
                <a:gd name="connsiteY0" fmla="*/ 10176 h 10176"/>
                <a:gd name="connsiteX1" fmla="*/ 3132 w 10399"/>
                <a:gd name="connsiteY1" fmla="*/ 749 h 10176"/>
                <a:gd name="connsiteX2" fmla="*/ 10399 w 10399"/>
                <a:gd name="connsiteY2" fmla="*/ 0 h 10176"/>
                <a:gd name="connsiteX3" fmla="*/ 7795 w 10399"/>
                <a:gd name="connsiteY3" fmla="*/ 9407 h 10176"/>
                <a:gd name="connsiteX4" fmla="*/ 0 w 10399"/>
                <a:gd name="connsiteY4" fmla="*/ 10176 h 10176"/>
                <a:gd name="connsiteX0" fmla="*/ 0 w 10658"/>
                <a:gd name="connsiteY0" fmla="*/ 10205 h 10205"/>
                <a:gd name="connsiteX1" fmla="*/ 3391 w 10658"/>
                <a:gd name="connsiteY1" fmla="*/ 749 h 10205"/>
                <a:gd name="connsiteX2" fmla="*/ 10658 w 10658"/>
                <a:gd name="connsiteY2" fmla="*/ 0 h 10205"/>
                <a:gd name="connsiteX3" fmla="*/ 8054 w 10658"/>
                <a:gd name="connsiteY3" fmla="*/ 9407 h 10205"/>
                <a:gd name="connsiteX4" fmla="*/ 0 w 10658"/>
                <a:gd name="connsiteY4" fmla="*/ 10205 h 10205"/>
                <a:gd name="connsiteX0" fmla="*/ 0 w 10840"/>
                <a:gd name="connsiteY0" fmla="*/ 10330 h 10330"/>
                <a:gd name="connsiteX1" fmla="*/ 3573 w 10840"/>
                <a:gd name="connsiteY1" fmla="*/ 749 h 10330"/>
                <a:gd name="connsiteX2" fmla="*/ 10840 w 10840"/>
                <a:gd name="connsiteY2" fmla="*/ 0 h 10330"/>
                <a:gd name="connsiteX3" fmla="*/ 8236 w 10840"/>
                <a:gd name="connsiteY3" fmla="*/ 9407 h 10330"/>
                <a:gd name="connsiteX4" fmla="*/ 0 w 10840"/>
                <a:gd name="connsiteY4" fmla="*/ 10330 h 10330"/>
                <a:gd name="connsiteX0" fmla="*/ 0 w 10269"/>
                <a:gd name="connsiteY0" fmla="*/ 10162 h 10162"/>
                <a:gd name="connsiteX1" fmla="*/ 3002 w 10269"/>
                <a:gd name="connsiteY1" fmla="*/ 749 h 10162"/>
                <a:gd name="connsiteX2" fmla="*/ 10269 w 10269"/>
                <a:gd name="connsiteY2" fmla="*/ 0 h 10162"/>
                <a:gd name="connsiteX3" fmla="*/ 7665 w 10269"/>
                <a:gd name="connsiteY3" fmla="*/ 9407 h 10162"/>
                <a:gd name="connsiteX4" fmla="*/ 0 w 10269"/>
                <a:gd name="connsiteY4" fmla="*/ 10162 h 101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9" h="10162">
                  <a:moveTo>
                    <a:pt x="0" y="10162"/>
                  </a:moveTo>
                  <a:lnTo>
                    <a:pt x="3002" y="749"/>
                  </a:lnTo>
                  <a:lnTo>
                    <a:pt x="10269" y="0"/>
                  </a:lnTo>
                  <a:lnTo>
                    <a:pt x="7665" y="9407"/>
                  </a:lnTo>
                  <a:lnTo>
                    <a:pt x="0" y="10162"/>
                  </a:lnTo>
                  <a:close/>
                </a:path>
              </a:pathLst>
            </a:cu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sp>
        <p:nvSpPr>
          <p:cNvPr id="13" name="CasellaDiTesto 12"/>
          <p:cNvSpPr txBox="1"/>
          <p:nvPr/>
        </p:nvSpPr>
        <p:spPr>
          <a:xfrm>
            <a:off x="972079" y="130464"/>
            <a:ext cx="10048346" cy="338554"/>
          </a:xfrm>
          <a:prstGeom prst="rect">
            <a:avLst/>
          </a:prstGeom>
          <a:noFill/>
        </p:spPr>
        <p:txBody>
          <a:bodyPr wrap="square" rtlCol="0">
            <a:spAutoFit/>
          </a:bodyPr>
          <a:lstStyle/>
          <a:p>
            <a:r>
              <a:rPr lang="en-GB" sz="1600" dirty="0">
                <a:solidFill>
                  <a:schemeClr val="accent3">
                    <a:lumMod val="75000"/>
                  </a:schemeClr>
                </a:solidFill>
              </a:rPr>
              <a:t>2</a:t>
            </a:r>
            <a:r>
              <a:rPr lang="en-GB" sz="1600" dirty="0" smtClean="0">
                <a:solidFill>
                  <a:schemeClr val="accent3">
                    <a:lumMod val="75000"/>
                  </a:schemeClr>
                </a:solidFill>
              </a:rPr>
              <a:t>. Properties being transmitted: an asymmetry between </a:t>
            </a:r>
            <a:r>
              <a:rPr lang="en-GB" sz="1600" i="1" dirty="0" smtClean="0">
                <a:solidFill>
                  <a:schemeClr val="accent3">
                    <a:lumMod val="75000"/>
                  </a:schemeClr>
                </a:solidFill>
              </a:rPr>
              <a:t>eidographic</a:t>
            </a:r>
            <a:r>
              <a:rPr lang="en-GB" sz="1600" dirty="0" smtClean="0">
                <a:solidFill>
                  <a:schemeClr val="accent3">
                    <a:lumMod val="75000"/>
                  </a:schemeClr>
                </a:solidFill>
              </a:rPr>
              <a:t> and </a:t>
            </a:r>
            <a:r>
              <a:rPr lang="en-GB" sz="1600" i="1" dirty="0" smtClean="0">
                <a:solidFill>
                  <a:schemeClr val="accent3">
                    <a:lumMod val="75000"/>
                  </a:schemeClr>
                </a:solidFill>
              </a:rPr>
              <a:t>idiographic </a:t>
            </a:r>
            <a:r>
              <a:rPr lang="en-GB" sz="1600" dirty="0" smtClean="0">
                <a:solidFill>
                  <a:schemeClr val="accent3">
                    <a:lumMod val="75000"/>
                  </a:schemeClr>
                </a:solidFill>
              </a:rPr>
              <a:t>predicates </a:t>
            </a:r>
            <a:endParaRPr lang="en-GB" sz="1600" dirty="0">
              <a:solidFill>
                <a:schemeClr val="accent3">
                  <a:lumMod val="75000"/>
                </a:schemeClr>
              </a:solidFill>
            </a:endParaRPr>
          </a:p>
        </p:txBody>
      </p:sp>
      <p:sp>
        <p:nvSpPr>
          <p:cNvPr id="11" name="CasellaDiTesto 10"/>
          <p:cNvSpPr txBox="1"/>
          <p:nvPr/>
        </p:nvSpPr>
        <p:spPr>
          <a:xfrm>
            <a:off x="10113818" y="130464"/>
            <a:ext cx="1440872" cy="338554"/>
          </a:xfrm>
          <a:prstGeom prst="rect">
            <a:avLst/>
          </a:prstGeom>
          <a:noFill/>
        </p:spPr>
        <p:txBody>
          <a:bodyPr wrap="square" rtlCol="0">
            <a:spAutoFit/>
          </a:bodyPr>
          <a:lstStyle/>
          <a:p>
            <a:pPr algn="r"/>
            <a:r>
              <a:rPr lang="it-IT" sz="1600" dirty="0" smtClean="0">
                <a:solidFill>
                  <a:schemeClr val="accent3">
                    <a:lumMod val="75000"/>
                  </a:schemeClr>
                </a:solidFill>
              </a:rPr>
              <a:t>8 </a:t>
            </a:r>
            <a:r>
              <a:rPr lang="it-IT" sz="1600" dirty="0">
                <a:solidFill>
                  <a:schemeClr val="accent3">
                    <a:lumMod val="75000"/>
                  </a:schemeClr>
                </a:solidFill>
              </a:rPr>
              <a:t>of </a:t>
            </a:r>
            <a:r>
              <a:rPr lang="it-IT" sz="1600" dirty="0" smtClean="0">
                <a:solidFill>
                  <a:schemeClr val="accent3">
                    <a:lumMod val="75000"/>
                  </a:schemeClr>
                </a:solidFill>
              </a:rPr>
              <a:t>20</a:t>
            </a:r>
            <a:endParaRPr lang="it-IT" sz="1600" dirty="0">
              <a:solidFill>
                <a:schemeClr val="accent3">
                  <a:lumMod val="75000"/>
                </a:schemeClr>
              </a:solidFill>
            </a:endParaRPr>
          </a:p>
        </p:txBody>
      </p:sp>
    </p:spTree>
    <p:extLst>
      <p:ext uri="{BB962C8B-B14F-4D97-AF65-F5344CB8AC3E}">
        <p14:creationId xmlns:p14="http://schemas.microsoft.com/office/powerpoint/2010/main" val="41082875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left)">
                                      <p:cBhvr>
                                        <p:cTn id="13" dur="500"/>
                                        <p:tgtEl>
                                          <p:spTgt spid="8"/>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2" fill="hold" grpId="0" nodeType="click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 calcmode="lin" valueType="num">
                                      <p:cBhvr additive="base">
                                        <p:cTn id="18" dur="500" fill="hold"/>
                                        <p:tgtEl>
                                          <p:spTgt spid="6">
                                            <p:txEl>
                                              <p:pRg st="0" end="0"/>
                                            </p:txEl>
                                          </p:spTgt>
                                        </p:tgtEl>
                                        <p:attrNameLst>
                                          <p:attrName>ppt_x</p:attrName>
                                        </p:attrNameLst>
                                      </p:cBhvr>
                                      <p:tavLst>
                                        <p:tav tm="0">
                                          <p:val>
                                            <p:strVal val="1+#ppt_w/2"/>
                                          </p:val>
                                        </p:tav>
                                        <p:tav tm="100000">
                                          <p:val>
                                            <p:strVal val="#ppt_x"/>
                                          </p:val>
                                        </p:tav>
                                      </p:tavLst>
                                    </p:anim>
                                    <p:anim calcmode="lin" valueType="num">
                                      <p:cBhvr additive="base">
                                        <p:cTn id="19" dur="500" fill="hold"/>
                                        <p:tgtEl>
                                          <p:spTgt spid="6">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2" fill="hold" grpId="0" nodeType="clickEffect">
                                  <p:stCondLst>
                                    <p:cond delay="0"/>
                                  </p:stCondLst>
                                  <p:childTnLst>
                                    <p:set>
                                      <p:cBhvr>
                                        <p:cTn id="23" dur="1" fill="hold">
                                          <p:stCondLst>
                                            <p:cond delay="0"/>
                                          </p:stCondLst>
                                        </p:cTn>
                                        <p:tgtEl>
                                          <p:spTgt spid="6">
                                            <p:txEl>
                                              <p:pRg st="1" end="1"/>
                                            </p:txEl>
                                          </p:spTgt>
                                        </p:tgtEl>
                                        <p:attrNameLst>
                                          <p:attrName>style.visibility</p:attrName>
                                        </p:attrNameLst>
                                      </p:cBhvr>
                                      <p:to>
                                        <p:strVal val="visible"/>
                                      </p:to>
                                    </p:set>
                                    <p:anim calcmode="lin" valueType="num">
                                      <p:cBhvr additive="base">
                                        <p:cTn id="24" dur="500" fill="hold"/>
                                        <p:tgtEl>
                                          <p:spTgt spid="6">
                                            <p:txEl>
                                              <p:pRg st="1" end="1"/>
                                            </p:txEl>
                                          </p:spTgt>
                                        </p:tgtEl>
                                        <p:attrNameLst>
                                          <p:attrName>ppt_x</p:attrName>
                                        </p:attrNameLst>
                                      </p:cBhvr>
                                      <p:tavLst>
                                        <p:tav tm="0">
                                          <p:val>
                                            <p:strVal val="1+#ppt_w/2"/>
                                          </p:val>
                                        </p:tav>
                                        <p:tav tm="100000">
                                          <p:val>
                                            <p:strVal val="#ppt_x"/>
                                          </p:val>
                                        </p:tav>
                                      </p:tavLst>
                                    </p:anim>
                                    <p:anim calcmode="lin" valueType="num">
                                      <p:cBhvr additive="base">
                                        <p:cTn id="25" dur="500" fill="hold"/>
                                        <p:tgtEl>
                                          <p:spTgt spid="6">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2" presetClass="entr" presetSubtype="2" fill="hold" nodeType="click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wipe(right)">
                                      <p:cBhvr>
                                        <p:cTn id="30" dur="500"/>
                                        <p:tgtEl>
                                          <p:spTgt spid="19"/>
                                        </p:tgtEl>
                                      </p:cBhvr>
                                    </p:animEffect>
                                  </p:childTnLst>
                                </p:cTn>
                              </p:par>
                            </p:childTnLst>
                          </p:cTn>
                        </p:par>
                      </p:childTnLst>
                    </p:cTn>
                  </p:par>
                  <p:par>
                    <p:cTn id="31" fill="hold">
                      <p:stCondLst>
                        <p:cond delay="indefinite"/>
                      </p:stCondLst>
                      <p:childTnLst>
                        <p:par>
                          <p:cTn id="32" fill="hold">
                            <p:stCondLst>
                              <p:cond delay="0"/>
                            </p:stCondLst>
                            <p:childTnLst>
                              <p:par>
                                <p:cTn id="33" presetID="2" presetClass="entr" presetSubtype="8" fill="hold" grpId="0" nodeType="clickEffect">
                                  <p:stCondLst>
                                    <p:cond delay="0"/>
                                  </p:stCondLst>
                                  <p:childTnLst>
                                    <p:set>
                                      <p:cBhvr>
                                        <p:cTn id="34" dur="1" fill="hold">
                                          <p:stCondLst>
                                            <p:cond delay="0"/>
                                          </p:stCondLst>
                                        </p:cTn>
                                        <p:tgtEl>
                                          <p:spTgt spid="4">
                                            <p:txEl>
                                              <p:pRg st="2" end="2"/>
                                            </p:txEl>
                                          </p:spTgt>
                                        </p:tgtEl>
                                        <p:attrNameLst>
                                          <p:attrName>style.visibility</p:attrName>
                                        </p:attrNameLst>
                                      </p:cBhvr>
                                      <p:to>
                                        <p:strVal val="visible"/>
                                      </p:to>
                                    </p:set>
                                    <p:anim calcmode="lin" valueType="num">
                                      <p:cBhvr additive="base">
                                        <p:cTn id="35" dur="500" fill="hold"/>
                                        <p:tgtEl>
                                          <p:spTgt spid="4">
                                            <p:txEl>
                                              <p:pRg st="2" end="2"/>
                                            </p:txEl>
                                          </p:spTgt>
                                        </p:tgtEl>
                                        <p:attrNameLst>
                                          <p:attrName>ppt_x</p:attrName>
                                        </p:attrNameLst>
                                      </p:cBhvr>
                                      <p:tavLst>
                                        <p:tav tm="0">
                                          <p:val>
                                            <p:strVal val="0-#ppt_w/2"/>
                                          </p:val>
                                        </p:tav>
                                        <p:tav tm="100000">
                                          <p:val>
                                            <p:strVal val="#ppt_x"/>
                                          </p:val>
                                        </p:tav>
                                      </p:tavLst>
                                    </p:anim>
                                    <p:anim calcmode="lin" valueType="num">
                                      <p:cBhvr additive="base">
                                        <p:cTn id="36" dur="500" fill="hold"/>
                                        <p:tgtEl>
                                          <p:spTgt spid="4">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P spid="6" grpId="0" uiExpand="1" build="p"/>
      <p:bldP spid="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1"/>
          <p:cNvSpPr txBox="1">
            <a:spLocks/>
          </p:cNvSpPr>
          <p:nvPr/>
        </p:nvSpPr>
        <p:spPr>
          <a:xfrm>
            <a:off x="1303336" y="847725"/>
            <a:ext cx="9221789" cy="4730750"/>
          </a:xfrm>
          <a:prstGeom prst="rect">
            <a:avLst/>
          </a:prstGeom>
          <a:effectLst/>
        </p:spPr>
        <p:txBody>
          <a:bodyPr vert="horz" lIns="91440" tIns="45720" rIns="91440" bIns="45720" rtlCol="0" anchor="ctr">
            <a:normAutofit/>
          </a:bodyPr>
          <a:lstStyle>
            <a:lvl1pPr algn="l" defTabSz="457200" rtl="0" eaLnBrk="1" latinLnBrk="0" hangingPunct="1">
              <a:spcBef>
                <a:spcPct val="0"/>
              </a:spcBef>
              <a:buNone/>
              <a:defRPr sz="3600" b="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GB" dirty="0">
                <a:solidFill>
                  <a:schemeClr val="accent3">
                    <a:lumMod val="50000"/>
                  </a:schemeClr>
                </a:solidFill>
              </a:rPr>
              <a:t>3</a:t>
            </a:r>
            <a:r>
              <a:rPr lang="en-GB" dirty="0" smtClean="0">
                <a:solidFill>
                  <a:schemeClr val="accent3">
                    <a:lumMod val="50000"/>
                  </a:schemeClr>
                </a:solidFill>
              </a:rPr>
              <a:t>.</a:t>
            </a:r>
            <a:br>
              <a:rPr lang="en-GB" dirty="0" smtClean="0">
                <a:solidFill>
                  <a:schemeClr val="accent3">
                    <a:lumMod val="50000"/>
                  </a:schemeClr>
                </a:solidFill>
              </a:rPr>
            </a:br>
            <a:r>
              <a:rPr lang="en-GB" i="1" dirty="0" smtClean="0">
                <a:solidFill>
                  <a:schemeClr val="accent3">
                    <a:lumMod val="50000"/>
                  </a:schemeClr>
                </a:solidFill>
              </a:rPr>
              <a:t>extrinsic</a:t>
            </a:r>
            <a:r>
              <a:rPr lang="en-GB" dirty="0" smtClean="0">
                <a:solidFill>
                  <a:schemeClr val="accent3">
                    <a:lumMod val="50000"/>
                  </a:schemeClr>
                </a:solidFill>
              </a:rPr>
              <a:t> effects of</a:t>
            </a:r>
            <a:br>
              <a:rPr lang="en-GB" dirty="0" smtClean="0">
                <a:solidFill>
                  <a:schemeClr val="accent3">
                    <a:lumMod val="50000"/>
                  </a:schemeClr>
                </a:solidFill>
              </a:rPr>
            </a:br>
            <a:r>
              <a:rPr lang="en-GB" i="1" dirty="0" smtClean="0">
                <a:solidFill>
                  <a:schemeClr val="accent3">
                    <a:lumMod val="50000"/>
                  </a:schemeClr>
                </a:solidFill>
              </a:rPr>
              <a:t>non-institutional </a:t>
            </a:r>
            <a:r>
              <a:rPr lang="en-GB" dirty="0" smtClean="0">
                <a:solidFill>
                  <a:schemeClr val="accent3">
                    <a:lumMod val="50000"/>
                  </a:schemeClr>
                </a:solidFill>
              </a:rPr>
              <a:t>acts</a:t>
            </a:r>
          </a:p>
          <a:p>
            <a:pPr algn="ctr"/>
            <a:r>
              <a:rPr lang="en-GB" dirty="0" smtClean="0">
                <a:solidFill>
                  <a:schemeClr val="accent3">
                    <a:lumMod val="50000"/>
                  </a:schemeClr>
                </a:solidFill>
              </a:rPr>
              <a:t>vs.</a:t>
            </a:r>
          </a:p>
          <a:p>
            <a:pPr algn="ctr"/>
            <a:r>
              <a:rPr lang="en-GB" i="1" smtClean="0">
                <a:solidFill>
                  <a:schemeClr val="accent3">
                    <a:lumMod val="50000"/>
                  </a:schemeClr>
                </a:solidFill>
              </a:rPr>
              <a:t>Intrinsic</a:t>
            </a:r>
            <a:r>
              <a:rPr lang="en-GB" smtClean="0">
                <a:solidFill>
                  <a:schemeClr val="accent3">
                    <a:lumMod val="50000"/>
                  </a:schemeClr>
                </a:solidFill>
              </a:rPr>
              <a:t> </a:t>
            </a:r>
            <a:r>
              <a:rPr lang="en-GB" dirty="0" smtClean="0">
                <a:solidFill>
                  <a:schemeClr val="accent3">
                    <a:lumMod val="50000"/>
                  </a:schemeClr>
                </a:solidFill>
              </a:rPr>
              <a:t>effects of </a:t>
            </a:r>
            <a:br>
              <a:rPr lang="en-GB" dirty="0" smtClean="0">
                <a:solidFill>
                  <a:schemeClr val="accent3">
                    <a:lumMod val="50000"/>
                  </a:schemeClr>
                </a:solidFill>
              </a:rPr>
            </a:br>
            <a:r>
              <a:rPr lang="en-GB" i="1" dirty="0" smtClean="0">
                <a:solidFill>
                  <a:schemeClr val="accent3">
                    <a:lumMod val="50000"/>
                  </a:schemeClr>
                </a:solidFill>
              </a:rPr>
              <a:t>institutional </a:t>
            </a:r>
            <a:r>
              <a:rPr lang="en-GB" dirty="0" smtClean="0">
                <a:solidFill>
                  <a:schemeClr val="accent3">
                    <a:lumMod val="50000"/>
                  </a:schemeClr>
                </a:solidFill>
              </a:rPr>
              <a:t>acts</a:t>
            </a:r>
            <a:endParaRPr lang="en-GB" dirty="0">
              <a:solidFill>
                <a:schemeClr val="accent3">
                  <a:lumMod val="50000"/>
                </a:schemeClr>
              </a:solidFill>
            </a:endParaRPr>
          </a:p>
        </p:txBody>
      </p:sp>
    </p:spTree>
    <p:extLst>
      <p:ext uri="{BB962C8B-B14F-4D97-AF65-F5344CB8AC3E}">
        <p14:creationId xmlns:p14="http://schemas.microsoft.com/office/powerpoint/2010/main" val="585220107"/>
      </p:ext>
    </p:extLst>
  </p:cSld>
  <p:clrMapOvr>
    <a:masterClrMapping/>
  </p:clrMapOvr>
  <p:transition spd="slow">
    <p:push di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testo 2"/>
          <p:cNvSpPr>
            <a:spLocks noGrp="1"/>
          </p:cNvSpPr>
          <p:nvPr>
            <p:ph type="body" idx="1"/>
          </p:nvPr>
        </p:nvSpPr>
        <p:spPr>
          <a:xfrm>
            <a:off x="701146" y="609456"/>
            <a:ext cx="4649787" cy="922867"/>
          </a:xfrm>
        </p:spPr>
        <p:txBody>
          <a:bodyPr/>
          <a:lstStyle/>
          <a:p>
            <a:r>
              <a:rPr lang="en-GB" i="1" dirty="0" smtClean="0"/>
              <a:t>Extrinsic</a:t>
            </a:r>
            <a:r>
              <a:rPr lang="en-GB" dirty="0" smtClean="0"/>
              <a:t> (causal) effects of </a:t>
            </a:r>
            <a:r>
              <a:rPr lang="en-GB" i="1" dirty="0" smtClean="0"/>
              <a:t>non-institutional</a:t>
            </a:r>
            <a:r>
              <a:rPr lang="en-GB" dirty="0" smtClean="0"/>
              <a:t> acts</a:t>
            </a:r>
            <a:endParaRPr lang="en-GB" dirty="0"/>
          </a:p>
        </p:txBody>
      </p:sp>
      <p:sp>
        <p:nvSpPr>
          <p:cNvPr id="4" name="Segnaposto contenuto 3"/>
          <p:cNvSpPr>
            <a:spLocks noGrp="1"/>
          </p:cNvSpPr>
          <p:nvPr>
            <p:ph sz="half" idx="2"/>
          </p:nvPr>
        </p:nvSpPr>
        <p:spPr>
          <a:xfrm>
            <a:off x="701146" y="1767064"/>
            <a:ext cx="4937655" cy="3030538"/>
          </a:xfrm>
        </p:spPr>
        <p:txBody>
          <a:bodyPr/>
          <a:lstStyle/>
          <a:p>
            <a:r>
              <a:rPr lang="en-GB" dirty="0" smtClean="0"/>
              <a:t>Cutting down a tree</a:t>
            </a:r>
          </a:p>
          <a:p>
            <a:endParaRPr lang="en-GB" dirty="0"/>
          </a:p>
          <a:p>
            <a:endParaRPr lang="en-GB" dirty="0" smtClean="0"/>
          </a:p>
          <a:p>
            <a:endParaRPr lang="en-GB" dirty="0"/>
          </a:p>
          <a:p>
            <a:endParaRPr lang="en-GB" dirty="0" smtClean="0"/>
          </a:p>
          <a:p>
            <a:r>
              <a:rPr lang="en-GB" dirty="0" smtClean="0"/>
              <a:t>Running</a:t>
            </a:r>
            <a:endParaRPr lang="en-GB" dirty="0"/>
          </a:p>
        </p:txBody>
      </p:sp>
      <p:sp>
        <p:nvSpPr>
          <p:cNvPr id="5" name="Segnaposto testo 4"/>
          <p:cNvSpPr>
            <a:spLocks noGrp="1"/>
          </p:cNvSpPr>
          <p:nvPr>
            <p:ph type="body" sz="quarter" idx="3"/>
          </p:nvPr>
        </p:nvSpPr>
        <p:spPr>
          <a:xfrm>
            <a:off x="6096000" y="609456"/>
            <a:ext cx="4665134" cy="922867"/>
          </a:xfrm>
        </p:spPr>
        <p:txBody>
          <a:bodyPr/>
          <a:lstStyle/>
          <a:p>
            <a:r>
              <a:rPr lang="en-GB" i="1" dirty="0" smtClean="0"/>
              <a:t>Intrinsic</a:t>
            </a:r>
            <a:r>
              <a:rPr lang="en-GB" dirty="0" smtClean="0"/>
              <a:t> (non-causal) effects of </a:t>
            </a:r>
            <a:r>
              <a:rPr lang="en-GB" i="1" dirty="0" smtClean="0"/>
              <a:t>institutional</a:t>
            </a:r>
            <a:r>
              <a:rPr lang="en-GB" dirty="0" smtClean="0"/>
              <a:t> acts</a:t>
            </a:r>
            <a:endParaRPr lang="en-GB" dirty="0"/>
          </a:p>
        </p:txBody>
      </p:sp>
      <p:sp>
        <p:nvSpPr>
          <p:cNvPr id="6" name="Segnaposto contenuto 5"/>
          <p:cNvSpPr>
            <a:spLocks noGrp="1"/>
          </p:cNvSpPr>
          <p:nvPr>
            <p:ph sz="quarter" idx="4"/>
          </p:nvPr>
        </p:nvSpPr>
        <p:spPr>
          <a:xfrm>
            <a:off x="6111477" y="1762185"/>
            <a:ext cx="4929188" cy="3030538"/>
          </a:xfrm>
        </p:spPr>
        <p:txBody>
          <a:bodyPr/>
          <a:lstStyle/>
          <a:p>
            <a:r>
              <a:rPr lang="en-GB" dirty="0" smtClean="0"/>
              <a:t>Marrying</a:t>
            </a:r>
          </a:p>
          <a:p>
            <a:endParaRPr lang="en-GB" dirty="0"/>
          </a:p>
          <a:p>
            <a:endParaRPr lang="en-GB" dirty="0" smtClean="0"/>
          </a:p>
          <a:p>
            <a:endParaRPr lang="en-GB" dirty="0"/>
          </a:p>
          <a:p>
            <a:endParaRPr lang="en-GB" dirty="0" smtClean="0"/>
          </a:p>
          <a:p>
            <a:r>
              <a:rPr lang="en-GB" dirty="0" smtClean="0"/>
              <a:t>Scoring a try</a:t>
            </a:r>
            <a:endParaRPr lang="en-GB" dirty="0"/>
          </a:p>
        </p:txBody>
      </p:sp>
      <p:sp>
        <p:nvSpPr>
          <p:cNvPr id="8" name="CasellaDiTesto 7"/>
          <p:cNvSpPr txBox="1"/>
          <p:nvPr/>
        </p:nvSpPr>
        <p:spPr>
          <a:xfrm>
            <a:off x="684212" y="3414589"/>
            <a:ext cx="4581525" cy="2862322"/>
          </a:xfrm>
          <a:prstGeom prst="rect">
            <a:avLst/>
          </a:prstGeom>
          <a:noFill/>
        </p:spPr>
        <p:txBody>
          <a:bodyPr wrap="square" rtlCol="0">
            <a:spAutoFit/>
          </a:bodyPr>
          <a:lstStyle/>
          <a:p>
            <a:r>
              <a:rPr lang="en-GB" dirty="0" smtClean="0"/>
              <a:t>The tree falls down</a:t>
            </a:r>
          </a:p>
          <a:p>
            <a:endParaRPr lang="en-GB" dirty="0"/>
          </a:p>
          <a:p>
            <a:endParaRPr lang="en-GB" dirty="0" smtClean="0"/>
          </a:p>
          <a:p>
            <a:endParaRPr lang="en-GB" dirty="0"/>
          </a:p>
          <a:p>
            <a:endParaRPr lang="en-GB" dirty="0" smtClean="0"/>
          </a:p>
          <a:p>
            <a:endParaRPr lang="en-GB" dirty="0"/>
          </a:p>
          <a:p>
            <a:endParaRPr lang="en-GB" dirty="0" smtClean="0"/>
          </a:p>
          <a:p>
            <a:endParaRPr lang="en-GB" dirty="0" smtClean="0"/>
          </a:p>
          <a:p>
            <a:r>
              <a:rPr lang="en-GB" dirty="0" smtClean="0"/>
              <a:t>The body changes relatively quickly its position in space</a:t>
            </a:r>
            <a:endParaRPr lang="en-GB" dirty="0"/>
          </a:p>
        </p:txBody>
      </p:sp>
      <p:sp>
        <p:nvSpPr>
          <p:cNvPr id="9" name="CasellaDiTesto 8"/>
          <p:cNvSpPr txBox="1"/>
          <p:nvPr/>
        </p:nvSpPr>
        <p:spPr>
          <a:xfrm>
            <a:off x="6079066" y="3282828"/>
            <a:ext cx="4581525" cy="2585323"/>
          </a:xfrm>
          <a:prstGeom prst="rect">
            <a:avLst/>
          </a:prstGeom>
          <a:noFill/>
        </p:spPr>
        <p:txBody>
          <a:bodyPr wrap="square" rtlCol="0">
            <a:spAutoFit/>
          </a:bodyPr>
          <a:lstStyle/>
          <a:p>
            <a:r>
              <a:rPr lang="en-GB" dirty="0" smtClean="0"/>
              <a:t>The community of property between the spouses is constituted</a:t>
            </a:r>
          </a:p>
          <a:p>
            <a:endParaRPr lang="en-GB" dirty="0"/>
          </a:p>
          <a:p>
            <a:endParaRPr lang="en-GB" dirty="0" smtClean="0"/>
          </a:p>
          <a:p>
            <a:endParaRPr lang="en-GB" dirty="0"/>
          </a:p>
          <a:p>
            <a:endParaRPr lang="en-GB" dirty="0" smtClean="0"/>
          </a:p>
          <a:p>
            <a:endParaRPr lang="en-GB" dirty="0"/>
          </a:p>
          <a:p>
            <a:endParaRPr lang="en-GB" dirty="0" smtClean="0"/>
          </a:p>
          <a:p>
            <a:r>
              <a:rPr lang="en-GB" dirty="0" smtClean="0"/>
              <a:t>The scorer’s team earns five points</a:t>
            </a:r>
            <a:endParaRPr lang="en-GB" dirty="0"/>
          </a:p>
        </p:txBody>
      </p:sp>
      <p:sp>
        <p:nvSpPr>
          <p:cNvPr id="10" name="Freccia in giù 9"/>
          <p:cNvSpPr/>
          <p:nvPr/>
        </p:nvSpPr>
        <p:spPr>
          <a:xfrm>
            <a:off x="1562100" y="2379804"/>
            <a:ext cx="304800" cy="771525"/>
          </a:xfrm>
          <a:prstGeom prst="downArrow">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Freccia in giù 10"/>
          <p:cNvSpPr/>
          <p:nvPr/>
        </p:nvSpPr>
        <p:spPr>
          <a:xfrm>
            <a:off x="1562100" y="4550520"/>
            <a:ext cx="304800" cy="771525"/>
          </a:xfrm>
          <a:prstGeom prst="downArrow">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Freccia in giù 11"/>
          <p:cNvSpPr/>
          <p:nvPr/>
        </p:nvSpPr>
        <p:spPr>
          <a:xfrm>
            <a:off x="6840536" y="2281441"/>
            <a:ext cx="304800" cy="771525"/>
          </a:xfrm>
          <a:prstGeom prst="downArrow">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Freccia in giù 12"/>
          <p:cNvSpPr/>
          <p:nvPr/>
        </p:nvSpPr>
        <p:spPr>
          <a:xfrm>
            <a:off x="6841329" y="4459987"/>
            <a:ext cx="304800" cy="771525"/>
          </a:xfrm>
          <a:prstGeom prst="downArrow">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CasellaDiTesto 14"/>
          <p:cNvSpPr txBox="1"/>
          <p:nvPr/>
        </p:nvSpPr>
        <p:spPr>
          <a:xfrm>
            <a:off x="2341033" y="2422831"/>
            <a:ext cx="3297768" cy="923330"/>
          </a:xfrm>
          <a:prstGeom prst="rect">
            <a:avLst/>
          </a:prstGeom>
          <a:noFill/>
        </p:spPr>
        <p:txBody>
          <a:bodyPr wrap="square" rtlCol="0">
            <a:spAutoFit/>
          </a:bodyPr>
          <a:lstStyle/>
          <a:p>
            <a:r>
              <a:rPr lang="en-GB" dirty="0" smtClean="0">
                <a:solidFill>
                  <a:schemeClr val="tx2"/>
                </a:solidFill>
              </a:rPr>
              <a:t>Token-to-token cause-effect relationship, </a:t>
            </a:r>
            <a:r>
              <a:rPr lang="en-GB" i="1" dirty="0" smtClean="0">
                <a:solidFill>
                  <a:schemeClr val="tx2"/>
                </a:solidFill>
              </a:rPr>
              <a:t>not</a:t>
            </a:r>
            <a:r>
              <a:rPr lang="en-GB" dirty="0" smtClean="0">
                <a:solidFill>
                  <a:schemeClr val="tx2"/>
                </a:solidFill>
              </a:rPr>
              <a:t> determined by the type</a:t>
            </a:r>
            <a:endParaRPr lang="en-GB" dirty="0">
              <a:solidFill>
                <a:schemeClr val="tx2"/>
              </a:solidFill>
            </a:endParaRPr>
          </a:p>
        </p:txBody>
      </p:sp>
      <p:sp>
        <p:nvSpPr>
          <p:cNvPr id="16" name="CasellaDiTesto 15"/>
          <p:cNvSpPr txBox="1"/>
          <p:nvPr/>
        </p:nvSpPr>
        <p:spPr>
          <a:xfrm>
            <a:off x="2307165" y="4576235"/>
            <a:ext cx="3297768" cy="923330"/>
          </a:xfrm>
          <a:prstGeom prst="rect">
            <a:avLst/>
          </a:prstGeom>
          <a:noFill/>
        </p:spPr>
        <p:txBody>
          <a:bodyPr wrap="square" rtlCol="0">
            <a:spAutoFit/>
          </a:bodyPr>
          <a:lstStyle/>
          <a:p>
            <a:r>
              <a:rPr lang="en-GB" dirty="0" smtClean="0">
                <a:solidFill>
                  <a:schemeClr val="tx2"/>
                </a:solidFill>
              </a:rPr>
              <a:t>Token-to-token cause-effect relationship, </a:t>
            </a:r>
            <a:r>
              <a:rPr lang="en-GB" i="1" dirty="0" smtClean="0">
                <a:solidFill>
                  <a:schemeClr val="tx2"/>
                </a:solidFill>
              </a:rPr>
              <a:t>not</a:t>
            </a:r>
            <a:r>
              <a:rPr lang="en-GB" dirty="0" smtClean="0">
                <a:solidFill>
                  <a:schemeClr val="tx2"/>
                </a:solidFill>
              </a:rPr>
              <a:t> determined by the type</a:t>
            </a:r>
            <a:endParaRPr lang="en-GB" dirty="0">
              <a:solidFill>
                <a:schemeClr val="tx2"/>
              </a:solidFill>
            </a:endParaRPr>
          </a:p>
        </p:txBody>
      </p:sp>
      <p:sp>
        <p:nvSpPr>
          <p:cNvPr id="17" name="CasellaDiTesto 16"/>
          <p:cNvSpPr txBox="1"/>
          <p:nvPr/>
        </p:nvSpPr>
        <p:spPr>
          <a:xfrm>
            <a:off x="7876115" y="2143594"/>
            <a:ext cx="3637226" cy="923330"/>
          </a:xfrm>
          <a:prstGeom prst="rect">
            <a:avLst/>
          </a:prstGeom>
          <a:noFill/>
        </p:spPr>
        <p:txBody>
          <a:bodyPr wrap="square" rtlCol="0">
            <a:spAutoFit/>
          </a:bodyPr>
          <a:lstStyle/>
          <a:p>
            <a:r>
              <a:rPr lang="en-GB" dirty="0" smtClean="0">
                <a:solidFill>
                  <a:schemeClr val="accent6"/>
                </a:solidFill>
              </a:rPr>
              <a:t>Institutional </a:t>
            </a:r>
            <a:r>
              <a:rPr lang="en-GB" dirty="0" smtClean="0">
                <a:solidFill>
                  <a:schemeClr val="accent6"/>
                </a:solidFill>
              </a:rPr>
              <a:t>normative relationship </a:t>
            </a:r>
            <a:r>
              <a:rPr lang="en-GB" dirty="0" smtClean="0">
                <a:solidFill>
                  <a:schemeClr val="accent6"/>
                </a:solidFill>
              </a:rPr>
              <a:t>of “imputation”,</a:t>
            </a:r>
            <a:r>
              <a:rPr lang="en-GB" baseline="30000" dirty="0" smtClean="0">
                <a:solidFill>
                  <a:schemeClr val="accent6"/>
                </a:solidFill>
              </a:rPr>
              <a:t>1</a:t>
            </a:r>
            <a:r>
              <a:rPr lang="en-GB" dirty="0" smtClean="0">
                <a:solidFill>
                  <a:schemeClr val="accent6"/>
                </a:solidFill>
              </a:rPr>
              <a:t/>
            </a:r>
            <a:br>
              <a:rPr lang="en-GB" dirty="0" smtClean="0">
                <a:solidFill>
                  <a:schemeClr val="accent6"/>
                </a:solidFill>
              </a:rPr>
            </a:br>
            <a:r>
              <a:rPr lang="en-GB" dirty="0" smtClean="0">
                <a:solidFill>
                  <a:schemeClr val="accent6"/>
                </a:solidFill>
              </a:rPr>
              <a:t>determined by the type</a:t>
            </a:r>
            <a:endParaRPr lang="en-GB" dirty="0">
              <a:solidFill>
                <a:schemeClr val="accent6"/>
              </a:solidFill>
            </a:endParaRPr>
          </a:p>
        </p:txBody>
      </p:sp>
      <p:sp>
        <p:nvSpPr>
          <p:cNvPr id="19" name="CasellaDiTesto 18"/>
          <p:cNvSpPr txBox="1"/>
          <p:nvPr/>
        </p:nvSpPr>
        <p:spPr>
          <a:xfrm>
            <a:off x="7876115" y="4365622"/>
            <a:ext cx="3297768" cy="923330"/>
          </a:xfrm>
          <a:prstGeom prst="rect">
            <a:avLst/>
          </a:prstGeom>
          <a:noFill/>
        </p:spPr>
        <p:txBody>
          <a:bodyPr wrap="square" rtlCol="0">
            <a:spAutoFit/>
          </a:bodyPr>
          <a:lstStyle/>
          <a:p>
            <a:r>
              <a:rPr lang="en-GB" dirty="0" smtClean="0">
                <a:solidFill>
                  <a:schemeClr val="accent6"/>
                </a:solidFill>
              </a:rPr>
              <a:t>Institutional normative </a:t>
            </a:r>
            <a:r>
              <a:rPr lang="en-GB" dirty="0" smtClean="0">
                <a:solidFill>
                  <a:schemeClr val="accent6"/>
                </a:solidFill>
              </a:rPr>
              <a:t>relationship </a:t>
            </a:r>
            <a:r>
              <a:rPr lang="en-GB" dirty="0" smtClean="0">
                <a:solidFill>
                  <a:schemeClr val="accent6"/>
                </a:solidFill>
              </a:rPr>
              <a:t>of </a:t>
            </a:r>
            <a:r>
              <a:rPr lang="en-GB" dirty="0" smtClean="0">
                <a:solidFill>
                  <a:schemeClr val="accent6"/>
                </a:solidFill>
              </a:rPr>
              <a:t>“imputation”,</a:t>
            </a:r>
            <a:br>
              <a:rPr lang="en-GB" dirty="0" smtClean="0">
                <a:solidFill>
                  <a:schemeClr val="accent6"/>
                </a:solidFill>
              </a:rPr>
            </a:br>
            <a:r>
              <a:rPr lang="en-GB" dirty="0" smtClean="0">
                <a:solidFill>
                  <a:schemeClr val="accent6"/>
                </a:solidFill>
              </a:rPr>
              <a:t>determined by the type</a:t>
            </a:r>
            <a:endParaRPr lang="en-GB" dirty="0">
              <a:solidFill>
                <a:schemeClr val="accent6"/>
              </a:solidFill>
            </a:endParaRPr>
          </a:p>
        </p:txBody>
      </p:sp>
      <p:sp>
        <p:nvSpPr>
          <p:cNvPr id="20" name="CasellaDiTesto 19"/>
          <p:cNvSpPr txBox="1"/>
          <p:nvPr/>
        </p:nvSpPr>
        <p:spPr>
          <a:xfrm>
            <a:off x="7145336" y="6091421"/>
            <a:ext cx="3354916" cy="338554"/>
          </a:xfrm>
          <a:prstGeom prst="rect">
            <a:avLst/>
          </a:prstGeom>
          <a:noFill/>
        </p:spPr>
        <p:txBody>
          <a:bodyPr wrap="square" rtlCol="0">
            <a:spAutoFit/>
          </a:bodyPr>
          <a:lstStyle/>
          <a:p>
            <a:r>
              <a:rPr lang="en-GB" sz="1600" baseline="30000" dirty="0" smtClean="0"/>
              <a:t>1</a:t>
            </a:r>
            <a:r>
              <a:rPr lang="en-GB" sz="1600" dirty="0" smtClean="0"/>
              <a:t> </a:t>
            </a:r>
            <a:r>
              <a:rPr lang="en-GB" sz="1600" dirty="0" err="1" smtClean="0"/>
              <a:t>Cfr</a:t>
            </a:r>
            <a:r>
              <a:rPr lang="en-GB" sz="1600" dirty="0" smtClean="0"/>
              <a:t>. Hans </a:t>
            </a:r>
            <a:r>
              <a:rPr lang="en-GB" sz="1600" cap="small" dirty="0" smtClean="0"/>
              <a:t>Kelsen</a:t>
            </a:r>
            <a:r>
              <a:rPr lang="en-GB" sz="1600" dirty="0" smtClean="0"/>
              <a:t> (1881-1973)</a:t>
            </a:r>
            <a:endParaRPr lang="en-GB" sz="1600" dirty="0"/>
          </a:p>
        </p:txBody>
      </p:sp>
      <p:sp>
        <p:nvSpPr>
          <p:cNvPr id="21" name="CasellaDiTesto 20"/>
          <p:cNvSpPr txBox="1"/>
          <p:nvPr/>
        </p:nvSpPr>
        <p:spPr>
          <a:xfrm>
            <a:off x="972079" y="130464"/>
            <a:ext cx="10048346" cy="338554"/>
          </a:xfrm>
          <a:prstGeom prst="rect">
            <a:avLst/>
          </a:prstGeom>
          <a:noFill/>
        </p:spPr>
        <p:txBody>
          <a:bodyPr wrap="square" rtlCol="0">
            <a:spAutoFit/>
          </a:bodyPr>
          <a:lstStyle/>
          <a:p>
            <a:r>
              <a:rPr lang="en-GB" sz="1600" dirty="0">
                <a:solidFill>
                  <a:schemeClr val="accent3">
                    <a:lumMod val="75000"/>
                  </a:schemeClr>
                </a:solidFill>
              </a:rPr>
              <a:t>3</a:t>
            </a:r>
            <a:r>
              <a:rPr lang="en-GB" sz="1600" dirty="0" smtClean="0">
                <a:solidFill>
                  <a:schemeClr val="accent3">
                    <a:lumMod val="75000"/>
                  </a:schemeClr>
                </a:solidFill>
              </a:rPr>
              <a:t>. </a:t>
            </a:r>
            <a:r>
              <a:rPr lang="en-GB" sz="1600" i="1" dirty="0" smtClean="0">
                <a:solidFill>
                  <a:schemeClr val="accent3">
                    <a:lumMod val="75000"/>
                  </a:schemeClr>
                </a:solidFill>
              </a:rPr>
              <a:t>Extrinsic </a:t>
            </a:r>
            <a:r>
              <a:rPr lang="en-GB" sz="1600" dirty="0" smtClean="0">
                <a:solidFill>
                  <a:schemeClr val="accent3">
                    <a:lumMod val="75000"/>
                  </a:schemeClr>
                </a:solidFill>
              </a:rPr>
              <a:t>effects of </a:t>
            </a:r>
            <a:r>
              <a:rPr lang="en-GB" sz="1600" i="1" dirty="0" smtClean="0">
                <a:solidFill>
                  <a:schemeClr val="accent3">
                    <a:lumMod val="75000"/>
                  </a:schemeClr>
                </a:solidFill>
              </a:rPr>
              <a:t>non-institutional </a:t>
            </a:r>
            <a:r>
              <a:rPr lang="en-GB" sz="1600" dirty="0" smtClean="0">
                <a:solidFill>
                  <a:schemeClr val="accent3">
                    <a:lumMod val="75000"/>
                  </a:schemeClr>
                </a:solidFill>
              </a:rPr>
              <a:t>acts vs. </a:t>
            </a:r>
            <a:r>
              <a:rPr lang="en-GB" sz="1600" i="1" dirty="0" smtClean="0">
                <a:solidFill>
                  <a:schemeClr val="accent3">
                    <a:lumMod val="75000"/>
                  </a:schemeClr>
                </a:solidFill>
              </a:rPr>
              <a:t>intrinsic </a:t>
            </a:r>
            <a:r>
              <a:rPr lang="en-GB" sz="1600" dirty="0" smtClean="0">
                <a:solidFill>
                  <a:schemeClr val="accent3">
                    <a:lumMod val="75000"/>
                  </a:schemeClr>
                </a:solidFill>
              </a:rPr>
              <a:t>effects of </a:t>
            </a:r>
            <a:r>
              <a:rPr lang="en-GB" sz="1600" i="1" dirty="0" smtClean="0">
                <a:solidFill>
                  <a:schemeClr val="accent3">
                    <a:lumMod val="75000"/>
                  </a:schemeClr>
                </a:solidFill>
              </a:rPr>
              <a:t>institutional</a:t>
            </a:r>
            <a:r>
              <a:rPr lang="en-GB" sz="1600" dirty="0" smtClean="0">
                <a:solidFill>
                  <a:schemeClr val="accent3">
                    <a:lumMod val="75000"/>
                  </a:schemeClr>
                </a:solidFill>
              </a:rPr>
              <a:t> acts</a:t>
            </a:r>
            <a:endParaRPr lang="en-GB" sz="1600" dirty="0">
              <a:solidFill>
                <a:schemeClr val="accent3">
                  <a:lumMod val="75000"/>
                </a:schemeClr>
              </a:solidFill>
            </a:endParaRPr>
          </a:p>
        </p:txBody>
      </p:sp>
      <p:sp>
        <p:nvSpPr>
          <p:cNvPr id="18" name="CasellaDiTesto 17"/>
          <p:cNvSpPr txBox="1"/>
          <p:nvPr/>
        </p:nvSpPr>
        <p:spPr>
          <a:xfrm>
            <a:off x="10113818" y="130464"/>
            <a:ext cx="1440872" cy="338554"/>
          </a:xfrm>
          <a:prstGeom prst="rect">
            <a:avLst/>
          </a:prstGeom>
          <a:noFill/>
        </p:spPr>
        <p:txBody>
          <a:bodyPr wrap="square" rtlCol="0">
            <a:spAutoFit/>
          </a:bodyPr>
          <a:lstStyle/>
          <a:p>
            <a:pPr algn="r"/>
            <a:r>
              <a:rPr lang="it-IT" sz="1600" dirty="0" smtClean="0">
                <a:solidFill>
                  <a:schemeClr val="accent3">
                    <a:lumMod val="75000"/>
                  </a:schemeClr>
                </a:solidFill>
              </a:rPr>
              <a:t>10 </a:t>
            </a:r>
            <a:r>
              <a:rPr lang="it-IT" sz="1600" dirty="0">
                <a:solidFill>
                  <a:schemeClr val="accent3">
                    <a:lumMod val="75000"/>
                  </a:schemeClr>
                </a:solidFill>
              </a:rPr>
              <a:t>of </a:t>
            </a:r>
            <a:r>
              <a:rPr lang="it-IT" sz="1600" dirty="0" smtClean="0">
                <a:solidFill>
                  <a:schemeClr val="accent3">
                    <a:lumMod val="75000"/>
                  </a:schemeClr>
                </a:solidFill>
              </a:rPr>
              <a:t>20</a:t>
            </a:r>
            <a:endParaRPr lang="it-IT" sz="1600" dirty="0">
              <a:solidFill>
                <a:schemeClr val="accent3">
                  <a:lumMod val="75000"/>
                </a:schemeClr>
              </a:solidFill>
            </a:endParaRPr>
          </a:p>
        </p:txBody>
      </p:sp>
    </p:spTree>
    <p:extLst>
      <p:ext uri="{BB962C8B-B14F-4D97-AF65-F5344CB8AC3E}">
        <p14:creationId xmlns:p14="http://schemas.microsoft.com/office/powerpoint/2010/main" val="297216852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wipe(left)">
                                      <p:cBhvr>
                                        <p:cTn id="12" dur="500"/>
                                        <p:tgtEl>
                                          <p:spTgt spid="4">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wipe(up)">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8">
                                            <p:txEl>
                                              <p:pRg st="0" end="0"/>
                                            </p:txEl>
                                          </p:spTgt>
                                        </p:tgtEl>
                                        <p:attrNameLst>
                                          <p:attrName>style.visibility</p:attrName>
                                        </p:attrNameLst>
                                      </p:cBhvr>
                                      <p:to>
                                        <p:strVal val="visible"/>
                                      </p:to>
                                    </p:set>
                                    <p:animEffect transition="in" filter="wipe(up)">
                                      <p:cBhvr>
                                        <p:cTn id="22" dur="500"/>
                                        <p:tgtEl>
                                          <p:spTgt spid="8">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6" fill="hold" grpId="0" nodeType="click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500" fill="hold"/>
                                        <p:tgtEl>
                                          <p:spTgt spid="15"/>
                                        </p:tgtEl>
                                        <p:attrNameLst>
                                          <p:attrName>ppt_x</p:attrName>
                                        </p:attrNameLst>
                                      </p:cBhvr>
                                      <p:tavLst>
                                        <p:tav tm="0">
                                          <p:val>
                                            <p:strVal val="1+#ppt_w/2"/>
                                          </p:val>
                                        </p:tav>
                                        <p:tav tm="100000">
                                          <p:val>
                                            <p:strVal val="#ppt_x"/>
                                          </p:val>
                                        </p:tav>
                                      </p:tavLst>
                                    </p:anim>
                                    <p:anim calcmode="lin" valueType="num">
                                      <p:cBhvr additive="base">
                                        <p:cTn id="2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2" presetClass="entr" presetSubtype="8" fill="hold" grpId="0" nodeType="clickEffect">
                                  <p:stCondLst>
                                    <p:cond delay="0"/>
                                  </p:stCondLst>
                                  <p:childTnLst>
                                    <p:set>
                                      <p:cBhvr>
                                        <p:cTn id="32" dur="1" fill="hold">
                                          <p:stCondLst>
                                            <p:cond delay="0"/>
                                          </p:stCondLst>
                                        </p:cTn>
                                        <p:tgtEl>
                                          <p:spTgt spid="4">
                                            <p:txEl>
                                              <p:pRg st="5" end="5"/>
                                            </p:txEl>
                                          </p:spTgt>
                                        </p:tgtEl>
                                        <p:attrNameLst>
                                          <p:attrName>style.visibility</p:attrName>
                                        </p:attrNameLst>
                                      </p:cBhvr>
                                      <p:to>
                                        <p:strVal val="visible"/>
                                      </p:to>
                                    </p:set>
                                    <p:animEffect transition="in" filter="wipe(left)">
                                      <p:cBhvr>
                                        <p:cTn id="33" dur="500"/>
                                        <p:tgtEl>
                                          <p:spTgt spid="4">
                                            <p:txEl>
                                              <p:pRg st="5" end="5"/>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1" fill="hold" grpId="0" nodeType="click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wipe(up)">
                                      <p:cBhvr>
                                        <p:cTn id="38" dur="500"/>
                                        <p:tgtEl>
                                          <p:spTgt spid="11"/>
                                        </p:tgtEl>
                                      </p:cBhvr>
                                    </p:animEffect>
                                  </p:childTnLst>
                                </p:cTn>
                              </p:par>
                            </p:childTnLst>
                          </p:cTn>
                        </p:par>
                      </p:childTnLst>
                    </p:cTn>
                  </p:par>
                  <p:par>
                    <p:cTn id="39" fill="hold">
                      <p:stCondLst>
                        <p:cond delay="indefinite"/>
                      </p:stCondLst>
                      <p:childTnLst>
                        <p:par>
                          <p:cTn id="40" fill="hold">
                            <p:stCondLst>
                              <p:cond delay="0"/>
                            </p:stCondLst>
                            <p:childTnLst>
                              <p:par>
                                <p:cTn id="41" presetID="22" presetClass="entr" presetSubtype="1" fill="hold" grpId="0" nodeType="clickEffect">
                                  <p:stCondLst>
                                    <p:cond delay="0"/>
                                  </p:stCondLst>
                                  <p:childTnLst>
                                    <p:set>
                                      <p:cBhvr>
                                        <p:cTn id="42" dur="1" fill="hold">
                                          <p:stCondLst>
                                            <p:cond delay="0"/>
                                          </p:stCondLst>
                                        </p:cTn>
                                        <p:tgtEl>
                                          <p:spTgt spid="8">
                                            <p:txEl>
                                              <p:pRg st="8" end="8"/>
                                            </p:txEl>
                                          </p:spTgt>
                                        </p:tgtEl>
                                        <p:attrNameLst>
                                          <p:attrName>style.visibility</p:attrName>
                                        </p:attrNameLst>
                                      </p:cBhvr>
                                      <p:to>
                                        <p:strVal val="visible"/>
                                      </p:to>
                                    </p:set>
                                    <p:animEffect transition="in" filter="wipe(up)">
                                      <p:cBhvr>
                                        <p:cTn id="43" dur="500"/>
                                        <p:tgtEl>
                                          <p:spTgt spid="8">
                                            <p:txEl>
                                              <p:pRg st="8" end="8"/>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2" presetClass="entr" presetSubtype="6" fill="hold" grpId="0" nodeType="clickEffect">
                                  <p:stCondLst>
                                    <p:cond delay="0"/>
                                  </p:stCondLst>
                                  <p:childTnLst>
                                    <p:set>
                                      <p:cBhvr>
                                        <p:cTn id="47" dur="1" fill="hold">
                                          <p:stCondLst>
                                            <p:cond delay="0"/>
                                          </p:stCondLst>
                                        </p:cTn>
                                        <p:tgtEl>
                                          <p:spTgt spid="16"/>
                                        </p:tgtEl>
                                        <p:attrNameLst>
                                          <p:attrName>style.visibility</p:attrName>
                                        </p:attrNameLst>
                                      </p:cBhvr>
                                      <p:to>
                                        <p:strVal val="visible"/>
                                      </p:to>
                                    </p:set>
                                    <p:anim calcmode="lin" valueType="num">
                                      <p:cBhvr additive="base">
                                        <p:cTn id="48" dur="500" fill="hold"/>
                                        <p:tgtEl>
                                          <p:spTgt spid="16"/>
                                        </p:tgtEl>
                                        <p:attrNameLst>
                                          <p:attrName>ppt_x</p:attrName>
                                        </p:attrNameLst>
                                      </p:cBhvr>
                                      <p:tavLst>
                                        <p:tav tm="0">
                                          <p:val>
                                            <p:strVal val="1+#ppt_w/2"/>
                                          </p:val>
                                        </p:tav>
                                        <p:tav tm="100000">
                                          <p:val>
                                            <p:strVal val="#ppt_x"/>
                                          </p:val>
                                        </p:tav>
                                      </p:tavLst>
                                    </p:anim>
                                    <p:anim calcmode="lin" valueType="num">
                                      <p:cBhvr additive="base">
                                        <p:cTn id="49"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2" presetClass="entr" presetSubtype="2" fill="hold" grpId="0" nodeType="clickEffect">
                                  <p:stCondLst>
                                    <p:cond delay="0"/>
                                  </p:stCondLst>
                                  <p:childTnLst>
                                    <p:set>
                                      <p:cBhvr>
                                        <p:cTn id="53" dur="1" fill="hold">
                                          <p:stCondLst>
                                            <p:cond delay="0"/>
                                          </p:stCondLst>
                                        </p:cTn>
                                        <p:tgtEl>
                                          <p:spTgt spid="5">
                                            <p:txEl>
                                              <p:pRg st="0" end="0"/>
                                            </p:txEl>
                                          </p:spTgt>
                                        </p:tgtEl>
                                        <p:attrNameLst>
                                          <p:attrName>style.visibility</p:attrName>
                                        </p:attrNameLst>
                                      </p:cBhvr>
                                      <p:to>
                                        <p:strVal val="visible"/>
                                      </p:to>
                                    </p:set>
                                    <p:animEffect transition="in" filter="wipe(right)">
                                      <p:cBhvr>
                                        <p:cTn id="54" dur="500"/>
                                        <p:tgtEl>
                                          <p:spTgt spid="5">
                                            <p:txEl>
                                              <p:pRg st="0" end="0"/>
                                            </p:txEl>
                                          </p:spTgt>
                                        </p:tgtEl>
                                      </p:cBhvr>
                                    </p:animEffect>
                                  </p:childTnLst>
                                </p:cTn>
                              </p:par>
                            </p:childTnLst>
                          </p:cTn>
                        </p:par>
                      </p:childTnLst>
                    </p:cTn>
                  </p:par>
                  <p:par>
                    <p:cTn id="55" fill="hold">
                      <p:stCondLst>
                        <p:cond delay="indefinite"/>
                      </p:stCondLst>
                      <p:childTnLst>
                        <p:par>
                          <p:cTn id="56" fill="hold">
                            <p:stCondLst>
                              <p:cond delay="0"/>
                            </p:stCondLst>
                            <p:childTnLst>
                              <p:par>
                                <p:cTn id="57" presetID="22" presetClass="entr" presetSubtype="2" fill="hold" grpId="0" nodeType="clickEffect">
                                  <p:stCondLst>
                                    <p:cond delay="0"/>
                                  </p:stCondLst>
                                  <p:childTnLst>
                                    <p:set>
                                      <p:cBhvr>
                                        <p:cTn id="58" dur="1" fill="hold">
                                          <p:stCondLst>
                                            <p:cond delay="0"/>
                                          </p:stCondLst>
                                        </p:cTn>
                                        <p:tgtEl>
                                          <p:spTgt spid="6">
                                            <p:txEl>
                                              <p:pRg st="0" end="0"/>
                                            </p:txEl>
                                          </p:spTgt>
                                        </p:tgtEl>
                                        <p:attrNameLst>
                                          <p:attrName>style.visibility</p:attrName>
                                        </p:attrNameLst>
                                      </p:cBhvr>
                                      <p:to>
                                        <p:strVal val="visible"/>
                                      </p:to>
                                    </p:set>
                                    <p:animEffect transition="in" filter="wipe(right)">
                                      <p:cBhvr>
                                        <p:cTn id="59" dur="500"/>
                                        <p:tgtEl>
                                          <p:spTgt spid="6">
                                            <p:txEl>
                                              <p:pRg st="0" end="0"/>
                                            </p:txEl>
                                          </p:spTgt>
                                        </p:tgtEl>
                                      </p:cBhvr>
                                    </p:animEffect>
                                  </p:childTnLst>
                                </p:cTn>
                              </p:par>
                            </p:childTnLst>
                          </p:cTn>
                        </p:par>
                      </p:childTnLst>
                    </p:cTn>
                  </p:par>
                  <p:par>
                    <p:cTn id="60" fill="hold">
                      <p:stCondLst>
                        <p:cond delay="indefinite"/>
                      </p:stCondLst>
                      <p:childTnLst>
                        <p:par>
                          <p:cTn id="61" fill="hold">
                            <p:stCondLst>
                              <p:cond delay="0"/>
                            </p:stCondLst>
                            <p:childTnLst>
                              <p:par>
                                <p:cTn id="62" presetID="22" presetClass="entr" presetSubtype="1" fill="hold" grpId="0" nodeType="clickEffect">
                                  <p:stCondLst>
                                    <p:cond delay="0"/>
                                  </p:stCondLst>
                                  <p:childTnLst>
                                    <p:set>
                                      <p:cBhvr>
                                        <p:cTn id="63" dur="1" fill="hold">
                                          <p:stCondLst>
                                            <p:cond delay="0"/>
                                          </p:stCondLst>
                                        </p:cTn>
                                        <p:tgtEl>
                                          <p:spTgt spid="12"/>
                                        </p:tgtEl>
                                        <p:attrNameLst>
                                          <p:attrName>style.visibility</p:attrName>
                                        </p:attrNameLst>
                                      </p:cBhvr>
                                      <p:to>
                                        <p:strVal val="visible"/>
                                      </p:to>
                                    </p:set>
                                    <p:animEffect transition="in" filter="wipe(up)">
                                      <p:cBhvr>
                                        <p:cTn id="64" dur="500"/>
                                        <p:tgtEl>
                                          <p:spTgt spid="12"/>
                                        </p:tgtEl>
                                      </p:cBhvr>
                                    </p:animEffect>
                                  </p:childTnLst>
                                </p:cTn>
                              </p:par>
                            </p:childTnLst>
                          </p:cTn>
                        </p:par>
                      </p:childTnLst>
                    </p:cTn>
                  </p:par>
                  <p:par>
                    <p:cTn id="65" fill="hold">
                      <p:stCondLst>
                        <p:cond delay="indefinite"/>
                      </p:stCondLst>
                      <p:childTnLst>
                        <p:par>
                          <p:cTn id="66" fill="hold">
                            <p:stCondLst>
                              <p:cond delay="0"/>
                            </p:stCondLst>
                            <p:childTnLst>
                              <p:par>
                                <p:cTn id="67" presetID="22" presetClass="entr" presetSubtype="1" fill="hold" grpId="0" nodeType="clickEffect">
                                  <p:stCondLst>
                                    <p:cond delay="0"/>
                                  </p:stCondLst>
                                  <p:childTnLst>
                                    <p:set>
                                      <p:cBhvr>
                                        <p:cTn id="68" dur="1" fill="hold">
                                          <p:stCondLst>
                                            <p:cond delay="0"/>
                                          </p:stCondLst>
                                        </p:cTn>
                                        <p:tgtEl>
                                          <p:spTgt spid="9">
                                            <p:txEl>
                                              <p:pRg st="0" end="0"/>
                                            </p:txEl>
                                          </p:spTgt>
                                        </p:tgtEl>
                                        <p:attrNameLst>
                                          <p:attrName>style.visibility</p:attrName>
                                        </p:attrNameLst>
                                      </p:cBhvr>
                                      <p:to>
                                        <p:strVal val="visible"/>
                                      </p:to>
                                    </p:set>
                                    <p:animEffect transition="in" filter="wipe(up)">
                                      <p:cBhvr>
                                        <p:cTn id="69" dur="500"/>
                                        <p:tgtEl>
                                          <p:spTgt spid="9">
                                            <p:txEl>
                                              <p:pRg st="0" end="0"/>
                                            </p:txEl>
                                          </p:spTgt>
                                        </p:tgtEl>
                                      </p:cBhvr>
                                    </p:animEffect>
                                  </p:childTnLst>
                                </p:cTn>
                              </p:par>
                            </p:childTnLst>
                          </p:cTn>
                        </p:par>
                      </p:childTnLst>
                    </p:cTn>
                  </p:par>
                  <p:par>
                    <p:cTn id="70" fill="hold">
                      <p:stCondLst>
                        <p:cond delay="indefinite"/>
                      </p:stCondLst>
                      <p:childTnLst>
                        <p:par>
                          <p:cTn id="71" fill="hold">
                            <p:stCondLst>
                              <p:cond delay="0"/>
                            </p:stCondLst>
                            <p:childTnLst>
                              <p:par>
                                <p:cTn id="72" presetID="2" presetClass="entr" presetSubtype="3" fill="hold" grpId="0" nodeType="clickEffect">
                                  <p:stCondLst>
                                    <p:cond delay="0"/>
                                  </p:stCondLst>
                                  <p:childTnLst>
                                    <p:set>
                                      <p:cBhvr>
                                        <p:cTn id="73" dur="1" fill="hold">
                                          <p:stCondLst>
                                            <p:cond delay="0"/>
                                          </p:stCondLst>
                                        </p:cTn>
                                        <p:tgtEl>
                                          <p:spTgt spid="17"/>
                                        </p:tgtEl>
                                        <p:attrNameLst>
                                          <p:attrName>style.visibility</p:attrName>
                                        </p:attrNameLst>
                                      </p:cBhvr>
                                      <p:to>
                                        <p:strVal val="visible"/>
                                      </p:to>
                                    </p:set>
                                    <p:anim calcmode="lin" valueType="num">
                                      <p:cBhvr additive="base">
                                        <p:cTn id="74" dur="500" fill="hold"/>
                                        <p:tgtEl>
                                          <p:spTgt spid="17"/>
                                        </p:tgtEl>
                                        <p:attrNameLst>
                                          <p:attrName>ppt_x</p:attrName>
                                        </p:attrNameLst>
                                      </p:cBhvr>
                                      <p:tavLst>
                                        <p:tav tm="0">
                                          <p:val>
                                            <p:strVal val="1+#ppt_w/2"/>
                                          </p:val>
                                        </p:tav>
                                        <p:tav tm="100000">
                                          <p:val>
                                            <p:strVal val="#ppt_x"/>
                                          </p:val>
                                        </p:tav>
                                      </p:tavLst>
                                    </p:anim>
                                    <p:anim calcmode="lin" valueType="num">
                                      <p:cBhvr additive="base">
                                        <p:cTn id="75" dur="500" fill="hold"/>
                                        <p:tgtEl>
                                          <p:spTgt spid="17"/>
                                        </p:tgtEl>
                                        <p:attrNameLst>
                                          <p:attrName>ppt_y</p:attrName>
                                        </p:attrNameLst>
                                      </p:cBhvr>
                                      <p:tavLst>
                                        <p:tav tm="0">
                                          <p:val>
                                            <p:strVal val="0-#ppt_h/2"/>
                                          </p:val>
                                        </p:tav>
                                        <p:tav tm="100000">
                                          <p:val>
                                            <p:strVal val="#ppt_y"/>
                                          </p:val>
                                        </p:tav>
                                      </p:tavLst>
                                    </p:anim>
                                  </p:childTnLst>
                                </p:cTn>
                              </p:par>
                            </p:childTnLst>
                          </p:cTn>
                        </p:par>
                      </p:childTnLst>
                    </p:cTn>
                  </p:par>
                  <p:par>
                    <p:cTn id="76" fill="hold">
                      <p:stCondLst>
                        <p:cond delay="indefinite"/>
                      </p:stCondLst>
                      <p:childTnLst>
                        <p:par>
                          <p:cTn id="77" fill="hold">
                            <p:stCondLst>
                              <p:cond delay="0"/>
                            </p:stCondLst>
                            <p:childTnLst>
                              <p:par>
                                <p:cTn id="78" presetID="22" presetClass="entr" presetSubtype="4" fill="hold" grpId="0" nodeType="clickEffect">
                                  <p:stCondLst>
                                    <p:cond delay="0"/>
                                  </p:stCondLst>
                                  <p:childTnLst>
                                    <p:set>
                                      <p:cBhvr>
                                        <p:cTn id="79" dur="1" fill="hold">
                                          <p:stCondLst>
                                            <p:cond delay="0"/>
                                          </p:stCondLst>
                                        </p:cTn>
                                        <p:tgtEl>
                                          <p:spTgt spid="20"/>
                                        </p:tgtEl>
                                        <p:attrNameLst>
                                          <p:attrName>style.visibility</p:attrName>
                                        </p:attrNameLst>
                                      </p:cBhvr>
                                      <p:to>
                                        <p:strVal val="visible"/>
                                      </p:to>
                                    </p:set>
                                    <p:animEffect transition="in" filter="wipe(down)">
                                      <p:cBhvr>
                                        <p:cTn id="80" dur="500"/>
                                        <p:tgtEl>
                                          <p:spTgt spid="20"/>
                                        </p:tgtEl>
                                      </p:cBhvr>
                                    </p:animEffect>
                                  </p:childTnLst>
                                </p:cTn>
                              </p:par>
                            </p:childTnLst>
                          </p:cTn>
                        </p:par>
                      </p:childTnLst>
                    </p:cTn>
                  </p:par>
                  <p:par>
                    <p:cTn id="81" fill="hold">
                      <p:stCondLst>
                        <p:cond delay="indefinite"/>
                      </p:stCondLst>
                      <p:childTnLst>
                        <p:par>
                          <p:cTn id="82" fill="hold">
                            <p:stCondLst>
                              <p:cond delay="0"/>
                            </p:stCondLst>
                            <p:childTnLst>
                              <p:par>
                                <p:cTn id="83" presetID="22" presetClass="entr" presetSubtype="2" fill="hold" grpId="0" nodeType="clickEffect">
                                  <p:stCondLst>
                                    <p:cond delay="0"/>
                                  </p:stCondLst>
                                  <p:childTnLst>
                                    <p:set>
                                      <p:cBhvr>
                                        <p:cTn id="84" dur="1" fill="hold">
                                          <p:stCondLst>
                                            <p:cond delay="0"/>
                                          </p:stCondLst>
                                        </p:cTn>
                                        <p:tgtEl>
                                          <p:spTgt spid="6">
                                            <p:txEl>
                                              <p:pRg st="5" end="5"/>
                                            </p:txEl>
                                          </p:spTgt>
                                        </p:tgtEl>
                                        <p:attrNameLst>
                                          <p:attrName>style.visibility</p:attrName>
                                        </p:attrNameLst>
                                      </p:cBhvr>
                                      <p:to>
                                        <p:strVal val="visible"/>
                                      </p:to>
                                    </p:set>
                                    <p:animEffect transition="in" filter="wipe(right)">
                                      <p:cBhvr>
                                        <p:cTn id="85" dur="500"/>
                                        <p:tgtEl>
                                          <p:spTgt spid="6">
                                            <p:txEl>
                                              <p:pRg st="5" end="5"/>
                                            </p:txEl>
                                          </p:spTgt>
                                        </p:tgtEl>
                                      </p:cBhvr>
                                    </p:animEffect>
                                  </p:childTnLst>
                                </p:cTn>
                              </p:par>
                            </p:childTnLst>
                          </p:cTn>
                        </p:par>
                      </p:childTnLst>
                    </p:cTn>
                  </p:par>
                  <p:par>
                    <p:cTn id="86" fill="hold">
                      <p:stCondLst>
                        <p:cond delay="indefinite"/>
                      </p:stCondLst>
                      <p:childTnLst>
                        <p:par>
                          <p:cTn id="87" fill="hold">
                            <p:stCondLst>
                              <p:cond delay="0"/>
                            </p:stCondLst>
                            <p:childTnLst>
                              <p:par>
                                <p:cTn id="88" presetID="22" presetClass="entr" presetSubtype="1" fill="hold" grpId="0" nodeType="clickEffect">
                                  <p:stCondLst>
                                    <p:cond delay="0"/>
                                  </p:stCondLst>
                                  <p:childTnLst>
                                    <p:set>
                                      <p:cBhvr>
                                        <p:cTn id="89" dur="1" fill="hold">
                                          <p:stCondLst>
                                            <p:cond delay="0"/>
                                          </p:stCondLst>
                                        </p:cTn>
                                        <p:tgtEl>
                                          <p:spTgt spid="13"/>
                                        </p:tgtEl>
                                        <p:attrNameLst>
                                          <p:attrName>style.visibility</p:attrName>
                                        </p:attrNameLst>
                                      </p:cBhvr>
                                      <p:to>
                                        <p:strVal val="visible"/>
                                      </p:to>
                                    </p:set>
                                    <p:animEffect transition="in" filter="wipe(up)">
                                      <p:cBhvr>
                                        <p:cTn id="90" dur="500"/>
                                        <p:tgtEl>
                                          <p:spTgt spid="13"/>
                                        </p:tgtEl>
                                      </p:cBhvr>
                                    </p:animEffect>
                                  </p:childTnLst>
                                </p:cTn>
                              </p:par>
                            </p:childTnLst>
                          </p:cTn>
                        </p:par>
                      </p:childTnLst>
                    </p:cTn>
                  </p:par>
                  <p:par>
                    <p:cTn id="91" fill="hold">
                      <p:stCondLst>
                        <p:cond delay="indefinite"/>
                      </p:stCondLst>
                      <p:childTnLst>
                        <p:par>
                          <p:cTn id="92" fill="hold">
                            <p:stCondLst>
                              <p:cond delay="0"/>
                            </p:stCondLst>
                            <p:childTnLst>
                              <p:par>
                                <p:cTn id="93" presetID="22" presetClass="entr" presetSubtype="1" fill="hold" grpId="0" nodeType="clickEffect">
                                  <p:stCondLst>
                                    <p:cond delay="0"/>
                                  </p:stCondLst>
                                  <p:childTnLst>
                                    <p:set>
                                      <p:cBhvr>
                                        <p:cTn id="94" dur="1" fill="hold">
                                          <p:stCondLst>
                                            <p:cond delay="0"/>
                                          </p:stCondLst>
                                        </p:cTn>
                                        <p:tgtEl>
                                          <p:spTgt spid="9">
                                            <p:txEl>
                                              <p:pRg st="7" end="7"/>
                                            </p:txEl>
                                          </p:spTgt>
                                        </p:tgtEl>
                                        <p:attrNameLst>
                                          <p:attrName>style.visibility</p:attrName>
                                        </p:attrNameLst>
                                      </p:cBhvr>
                                      <p:to>
                                        <p:strVal val="visible"/>
                                      </p:to>
                                    </p:set>
                                    <p:animEffect transition="in" filter="wipe(up)">
                                      <p:cBhvr>
                                        <p:cTn id="95" dur="500"/>
                                        <p:tgtEl>
                                          <p:spTgt spid="9">
                                            <p:txEl>
                                              <p:pRg st="7" end="7"/>
                                            </p:txEl>
                                          </p:spTgt>
                                        </p:tgtEl>
                                      </p:cBhvr>
                                    </p:animEffect>
                                  </p:childTnLst>
                                </p:cTn>
                              </p:par>
                            </p:childTnLst>
                          </p:cTn>
                        </p:par>
                      </p:childTnLst>
                    </p:cTn>
                  </p:par>
                  <p:par>
                    <p:cTn id="96" fill="hold">
                      <p:stCondLst>
                        <p:cond delay="indefinite"/>
                      </p:stCondLst>
                      <p:childTnLst>
                        <p:par>
                          <p:cTn id="97" fill="hold">
                            <p:stCondLst>
                              <p:cond delay="0"/>
                            </p:stCondLst>
                            <p:childTnLst>
                              <p:par>
                                <p:cTn id="98" presetID="2" presetClass="entr" presetSubtype="3" fill="hold" grpId="0" nodeType="clickEffect">
                                  <p:stCondLst>
                                    <p:cond delay="0"/>
                                  </p:stCondLst>
                                  <p:childTnLst>
                                    <p:set>
                                      <p:cBhvr>
                                        <p:cTn id="99" dur="1" fill="hold">
                                          <p:stCondLst>
                                            <p:cond delay="0"/>
                                          </p:stCondLst>
                                        </p:cTn>
                                        <p:tgtEl>
                                          <p:spTgt spid="19"/>
                                        </p:tgtEl>
                                        <p:attrNameLst>
                                          <p:attrName>style.visibility</p:attrName>
                                        </p:attrNameLst>
                                      </p:cBhvr>
                                      <p:to>
                                        <p:strVal val="visible"/>
                                      </p:to>
                                    </p:set>
                                    <p:anim calcmode="lin" valueType="num">
                                      <p:cBhvr additive="base">
                                        <p:cTn id="100" dur="500" fill="hold"/>
                                        <p:tgtEl>
                                          <p:spTgt spid="19"/>
                                        </p:tgtEl>
                                        <p:attrNameLst>
                                          <p:attrName>ppt_x</p:attrName>
                                        </p:attrNameLst>
                                      </p:cBhvr>
                                      <p:tavLst>
                                        <p:tav tm="0">
                                          <p:val>
                                            <p:strVal val="1+#ppt_w/2"/>
                                          </p:val>
                                        </p:tav>
                                        <p:tav tm="100000">
                                          <p:val>
                                            <p:strVal val="#ppt_x"/>
                                          </p:val>
                                        </p:tav>
                                      </p:tavLst>
                                    </p:anim>
                                    <p:anim calcmode="lin" valueType="num">
                                      <p:cBhvr additive="base">
                                        <p:cTn id="101" dur="500" fill="hold"/>
                                        <p:tgtEl>
                                          <p:spTgt spid="1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uiExpand="1" build="p"/>
      <p:bldP spid="5" grpId="0" build="p"/>
      <p:bldP spid="6" grpId="0" uiExpand="1" build="p"/>
      <p:bldP spid="8" grpId="0" uiExpand="1" build="p"/>
      <p:bldP spid="9" grpId="0" uiExpand="1" build="p"/>
      <p:bldP spid="10" grpId="0" animBg="1"/>
      <p:bldP spid="11" grpId="0" animBg="1"/>
      <p:bldP spid="12" grpId="0" animBg="1"/>
      <p:bldP spid="13" grpId="0" animBg="1"/>
      <p:bldP spid="15" grpId="0"/>
      <p:bldP spid="16" grpId="0"/>
      <p:bldP spid="17" grpId="0"/>
      <p:bldP spid="19" grpId="0"/>
      <p:bldP spid="2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724400" y="914400"/>
            <a:ext cx="6019800" cy="1956858"/>
          </a:xfrm>
        </p:spPr>
        <p:txBody>
          <a:bodyPr anchor="ctr">
            <a:noAutofit/>
          </a:bodyPr>
          <a:lstStyle/>
          <a:p>
            <a:r>
              <a:rPr lang="en-GB" sz="2000" cap="none" dirty="0" smtClean="0">
                <a:latin typeface="+mn-lt"/>
                <a:ea typeface="+mn-ea"/>
                <a:cs typeface="+mn-cs"/>
              </a:rPr>
              <a:t>The </a:t>
            </a:r>
            <a:r>
              <a:rPr lang="en-GB" sz="2000" i="1" cap="none" dirty="0" smtClean="0">
                <a:latin typeface="+mn-lt"/>
                <a:ea typeface="+mn-ea"/>
                <a:cs typeface="+mn-cs"/>
              </a:rPr>
              <a:t>type</a:t>
            </a:r>
            <a:r>
              <a:rPr lang="en-GB" sz="2000" cap="none" dirty="0" smtClean="0">
                <a:latin typeface="+mn-lt"/>
                <a:ea typeface="+mn-ea"/>
                <a:cs typeface="+mn-cs"/>
              </a:rPr>
              <a:t> of an institutional act is the (necessary) </a:t>
            </a:r>
            <a:r>
              <a:rPr lang="en-GB" sz="2000" i="1" cap="small" dirty="0" smtClean="0">
                <a:latin typeface="+mn-lt"/>
                <a:ea typeface="+mn-ea"/>
                <a:cs typeface="+mn-cs"/>
              </a:rPr>
              <a:t>causa prima</a:t>
            </a:r>
            <a:r>
              <a:rPr lang="en-GB" sz="2000" cap="small" dirty="0" smtClean="0">
                <a:latin typeface="+mn-lt"/>
                <a:ea typeface="+mn-ea"/>
                <a:cs typeface="+mn-cs"/>
              </a:rPr>
              <a:t> </a:t>
            </a:r>
            <a:r>
              <a:rPr lang="en-GB" sz="2000" cap="none" dirty="0" smtClean="0">
                <a:latin typeface="+mn-lt"/>
                <a:ea typeface="+mn-ea"/>
                <a:cs typeface="+mn-cs"/>
              </a:rPr>
              <a:t>of the effects of its </a:t>
            </a:r>
            <a:r>
              <a:rPr lang="en-GB" sz="2000" i="1" cap="none" dirty="0" smtClean="0">
                <a:latin typeface="+mn-lt"/>
                <a:ea typeface="+mn-ea"/>
                <a:cs typeface="+mn-cs"/>
              </a:rPr>
              <a:t>tokens</a:t>
            </a:r>
            <a:r>
              <a:rPr lang="en-GB" sz="2000" cap="none" dirty="0" smtClean="0">
                <a:latin typeface="+mn-lt"/>
                <a:ea typeface="+mn-ea"/>
                <a:cs typeface="+mn-cs"/>
              </a:rPr>
              <a:t>; every </a:t>
            </a:r>
            <a:r>
              <a:rPr lang="en-GB" sz="2000" i="1" cap="none" dirty="0" smtClean="0">
                <a:latin typeface="+mn-lt"/>
                <a:ea typeface="+mn-ea"/>
                <a:cs typeface="+mn-cs"/>
              </a:rPr>
              <a:t>token</a:t>
            </a:r>
            <a:r>
              <a:rPr lang="en-GB" sz="2000" cap="none" dirty="0" smtClean="0">
                <a:latin typeface="+mn-lt"/>
                <a:ea typeface="+mn-ea"/>
                <a:cs typeface="+mn-cs"/>
              </a:rPr>
              <a:t> is a (contingent) </a:t>
            </a:r>
            <a:r>
              <a:rPr lang="en-GB" sz="2000" i="1" cap="small" dirty="0" smtClean="0">
                <a:latin typeface="+mn-lt"/>
                <a:ea typeface="+mn-ea"/>
                <a:cs typeface="+mn-cs"/>
              </a:rPr>
              <a:t>causa </a:t>
            </a:r>
            <a:r>
              <a:rPr lang="en-GB" sz="2000" i="1" cap="small" dirty="0" err="1" smtClean="0">
                <a:latin typeface="+mn-lt"/>
                <a:ea typeface="+mn-ea"/>
                <a:cs typeface="+mn-cs"/>
              </a:rPr>
              <a:t>secunda</a:t>
            </a:r>
            <a:r>
              <a:rPr lang="en-GB" sz="2000" cap="small" dirty="0" smtClean="0">
                <a:latin typeface="+mn-lt"/>
                <a:ea typeface="+mn-ea"/>
                <a:cs typeface="+mn-cs"/>
              </a:rPr>
              <a:t> </a:t>
            </a:r>
            <a:r>
              <a:rPr lang="en-GB" sz="2000" cap="none" dirty="0" smtClean="0">
                <a:latin typeface="+mn-lt"/>
                <a:ea typeface="+mn-ea"/>
                <a:cs typeface="+mn-cs"/>
              </a:rPr>
              <a:t>of those effects: a </a:t>
            </a:r>
            <a:r>
              <a:rPr lang="en-GB" sz="2000" i="1" cap="small" dirty="0" smtClean="0">
                <a:latin typeface="+mn-lt"/>
                <a:ea typeface="+mn-ea"/>
                <a:cs typeface="+mn-cs"/>
              </a:rPr>
              <a:t>causa </a:t>
            </a:r>
            <a:r>
              <a:rPr lang="en-GB" sz="2000" i="1" cap="small" dirty="0" err="1" smtClean="0">
                <a:latin typeface="+mn-lt"/>
                <a:ea typeface="+mn-ea"/>
                <a:cs typeface="+mn-cs"/>
              </a:rPr>
              <a:t>secunda</a:t>
            </a:r>
            <a:r>
              <a:rPr lang="en-GB" sz="2000" i="1" cap="small" dirty="0" smtClean="0">
                <a:latin typeface="+mn-lt"/>
                <a:ea typeface="+mn-ea"/>
                <a:cs typeface="+mn-cs"/>
              </a:rPr>
              <a:t> </a:t>
            </a:r>
            <a:r>
              <a:rPr lang="en-GB" sz="2000" cap="none" dirty="0" smtClean="0">
                <a:latin typeface="+mn-lt"/>
                <a:ea typeface="+mn-ea"/>
                <a:cs typeface="+mn-cs"/>
              </a:rPr>
              <a:t>that “triggers” the effects determined by the </a:t>
            </a:r>
            <a:r>
              <a:rPr lang="en-GB" sz="2000" i="1" cap="none" dirty="0" smtClean="0">
                <a:latin typeface="+mn-lt"/>
                <a:ea typeface="+mn-ea"/>
                <a:cs typeface="+mn-cs"/>
              </a:rPr>
              <a:t>type</a:t>
            </a:r>
            <a:r>
              <a:rPr lang="en-GB" sz="2000" cap="none" dirty="0" smtClean="0">
                <a:latin typeface="+mn-lt"/>
                <a:ea typeface="+mn-ea"/>
                <a:cs typeface="+mn-cs"/>
              </a:rPr>
              <a:t>. </a:t>
            </a:r>
            <a:endParaRPr lang="en-GB" sz="2000" cap="none" dirty="0">
              <a:latin typeface="+mn-lt"/>
              <a:ea typeface="+mn-ea"/>
              <a:cs typeface="+mn-cs"/>
            </a:endParaRPr>
          </a:p>
        </p:txBody>
      </p:sp>
      <p:pic>
        <p:nvPicPr>
          <p:cNvPr id="6" name="Segnaposto immagine 5"/>
          <p:cNvPicPr>
            <a:picLocks noGrp="1" noChangeAspect="1"/>
          </p:cNvPicPr>
          <p:nvPr>
            <p:ph type="pic" idx="1"/>
          </p:nvPr>
        </p:nvPicPr>
        <p:blipFill>
          <a:blip r:embed="rId2">
            <a:extLst>
              <a:ext uri="{28A0092B-C50C-407E-A947-70E740481C1C}">
                <a14:useLocalDpi xmlns:a14="http://schemas.microsoft.com/office/drawing/2010/main" val="0"/>
              </a:ext>
            </a:extLst>
          </a:blip>
          <a:srcRect t="3737" b="3737"/>
          <a:stretch>
            <a:fillRect/>
          </a:stretch>
        </p:blipFill>
        <p:spPr>
          <a:xfrm>
            <a:off x="989012" y="2019310"/>
            <a:ext cx="2317940" cy="3230023"/>
          </a:xfrm>
        </p:spPr>
      </p:pic>
      <p:sp>
        <p:nvSpPr>
          <p:cNvPr id="4" name="Segnaposto testo 3"/>
          <p:cNvSpPr>
            <a:spLocks noGrp="1"/>
          </p:cNvSpPr>
          <p:nvPr>
            <p:ph type="body" sz="half" idx="2"/>
          </p:nvPr>
        </p:nvSpPr>
        <p:spPr>
          <a:xfrm>
            <a:off x="4724400" y="3200400"/>
            <a:ext cx="6021388" cy="2378075"/>
          </a:xfrm>
        </p:spPr>
        <p:txBody>
          <a:bodyPr/>
          <a:lstStyle/>
          <a:p>
            <a:r>
              <a:rPr lang="en-GB" dirty="0" smtClean="0">
                <a:solidFill>
                  <a:schemeClr val="tx2"/>
                </a:solidFill>
              </a:rPr>
              <a:t>“</a:t>
            </a:r>
            <a:r>
              <a:rPr lang="en-GB" dirty="0" err="1" smtClean="0">
                <a:solidFill>
                  <a:schemeClr val="tx2"/>
                </a:solidFill>
              </a:rPr>
              <a:t>Effectus</a:t>
            </a:r>
            <a:r>
              <a:rPr lang="en-GB" dirty="0" smtClean="0">
                <a:solidFill>
                  <a:schemeClr val="tx2"/>
                </a:solidFill>
              </a:rPr>
              <a:t> plus </a:t>
            </a:r>
            <a:r>
              <a:rPr lang="en-GB" dirty="0" err="1" smtClean="0">
                <a:solidFill>
                  <a:schemeClr val="tx2"/>
                </a:solidFill>
              </a:rPr>
              <a:t>dependet</a:t>
            </a:r>
            <a:r>
              <a:rPr lang="en-GB" dirty="0" smtClean="0">
                <a:solidFill>
                  <a:schemeClr val="tx2"/>
                </a:solidFill>
              </a:rPr>
              <a:t> a causa prima quam a causa </a:t>
            </a:r>
            <a:r>
              <a:rPr lang="en-GB" dirty="0" err="1" smtClean="0">
                <a:solidFill>
                  <a:schemeClr val="tx2"/>
                </a:solidFill>
              </a:rPr>
              <a:t>secunda</a:t>
            </a:r>
            <a:r>
              <a:rPr lang="en-GB" dirty="0" smtClean="0">
                <a:solidFill>
                  <a:schemeClr val="tx2"/>
                </a:solidFill>
              </a:rPr>
              <a:t>, </a:t>
            </a:r>
            <a:r>
              <a:rPr lang="en-GB" dirty="0" err="1" smtClean="0">
                <a:solidFill>
                  <a:schemeClr val="tx2"/>
                </a:solidFill>
              </a:rPr>
              <a:t>quia</a:t>
            </a:r>
            <a:r>
              <a:rPr lang="en-GB" dirty="0" smtClean="0">
                <a:solidFill>
                  <a:schemeClr val="tx2"/>
                </a:solidFill>
              </a:rPr>
              <a:t> </a:t>
            </a:r>
            <a:r>
              <a:rPr lang="en-GB" dirty="0" err="1" smtClean="0">
                <a:solidFill>
                  <a:schemeClr val="tx2"/>
                </a:solidFill>
              </a:rPr>
              <a:t>secunda</a:t>
            </a:r>
            <a:r>
              <a:rPr lang="en-GB" dirty="0" smtClean="0">
                <a:solidFill>
                  <a:schemeClr val="tx2"/>
                </a:solidFill>
              </a:rPr>
              <a:t> causa non </a:t>
            </a:r>
            <a:r>
              <a:rPr lang="en-GB" dirty="0" err="1" smtClean="0">
                <a:solidFill>
                  <a:schemeClr val="tx2"/>
                </a:solidFill>
              </a:rPr>
              <a:t>agit</a:t>
            </a:r>
            <a:r>
              <a:rPr lang="en-GB" dirty="0" smtClean="0">
                <a:solidFill>
                  <a:schemeClr val="tx2"/>
                </a:solidFill>
              </a:rPr>
              <a:t> nisi in </a:t>
            </a:r>
            <a:r>
              <a:rPr lang="en-GB" dirty="0" err="1" smtClean="0">
                <a:solidFill>
                  <a:schemeClr val="tx2"/>
                </a:solidFill>
              </a:rPr>
              <a:t>virtute</a:t>
            </a:r>
            <a:r>
              <a:rPr lang="en-GB" dirty="0" smtClean="0">
                <a:solidFill>
                  <a:schemeClr val="tx2"/>
                </a:solidFill>
              </a:rPr>
              <a:t> </a:t>
            </a:r>
            <a:r>
              <a:rPr lang="en-GB" dirty="0" err="1" smtClean="0">
                <a:solidFill>
                  <a:schemeClr val="tx2"/>
                </a:solidFill>
              </a:rPr>
              <a:t>primae</a:t>
            </a:r>
            <a:r>
              <a:rPr lang="en-GB" dirty="0" smtClean="0">
                <a:solidFill>
                  <a:schemeClr val="tx2"/>
                </a:solidFill>
              </a:rPr>
              <a:t> </a:t>
            </a:r>
            <a:r>
              <a:rPr lang="en-GB" dirty="0" err="1" smtClean="0">
                <a:solidFill>
                  <a:schemeClr val="tx2"/>
                </a:solidFill>
              </a:rPr>
              <a:t>causae</a:t>
            </a:r>
            <a:r>
              <a:rPr lang="en-GB" dirty="0" smtClean="0">
                <a:solidFill>
                  <a:schemeClr val="tx2"/>
                </a:solidFill>
              </a:rPr>
              <a:t>”.</a:t>
            </a:r>
          </a:p>
          <a:p>
            <a:r>
              <a:rPr lang="en-GB" dirty="0" smtClean="0">
                <a:solidFill>
                  <a:schemeClr val="tx2"/>
                </a:solidFill>
              </a:rPr>
              <a:t>“The effect depends more on the </a:t>
            </a:r>
            <a:r>
              <a:rPr lang="en-GB" i="1" dirty="0" smtClean="0">
                <a:solidFill>
                  <a:schemeClr val="tx2"/>
                </a:solidFill>
              </a:rPr>
              <a:t>causa prima </a:t>
            </a:r>
            <a:r>
              <a:rPr lang="en-GB" dirty="0" smtClean="0">
                <a:solidFill>
                  <a:schemeClr val="tx2"/>
                </a:solidFill>
              </a:rPr>
              <a:t>than on a </a:t>
            </a:r>
            <a:r>
              <a:rPr lang="en-GB" i="1" dirty="0" smtClean="0">
                <a:solidFill>
                  <a:schemeClr val="tx2"/>
                </a:solidFill>
              </a:rPr>
              <a:t>causa </a:t>
            </a:r>
            <a:r>
              <a:rPr lang="en-GB" i="1" dirty="0" err="1" smtClean="0">
                <a:solidFill>
                  <a:schemeClr val="tx2"/>
                </a:solidFill>
              </a:rPr>
              <a:t>secunda</a:t>
            </a:r>
            <a:r>
              <a:rPr lang="en-GB" dirty="0" smtClean="0">
                <a:solidFill>
                  <a:schemeClr val="tx2"/>
                </a:solidFill>
              </a:rPr>
              <a:t>, since a </a:t>
            </a:r>
            <a:r>
              <a:rPr lang="en-GB" i="1" dirty="0" smtClean="0">
                <a:solidFill>
                  <a:schemeClr val="tx2"/>
                </a:solidFill>
              </a:rPr>
              <a:t>causa </a:t>
            </a:r>
            <a:r>
              <a:rPr lang="en-GB" i="1" dirty="0" err="1" smtClean="0">
                <a:solidFill>
                  <a:schemeClr val="tx2"/>
                </a:solidFill>
              </a:rPr>
              <a:t>secunda</a:t>
            </a:r>
            <a:r>
              <a:rPr lang="en-GB" i="1" dirty="0" smtClean="0">
                <a:solidFill>
                  <a:schemeClr val="tx2"/>
                </a:solidFill>
              </a:rPr>
              <a:t> </a:t>
            </a:r>
            <a:r>
              <a:rPr lang="en-GB" dirty="0" smtClean="0">
                <a:solidFill>
                  <a:schemeClr val="tx2"/>
                </a:solidFill>
              </a:rPr>
              <a:t>acts only in virtue of the </a:t>
            </a:r>
            <a:r>
              <a:rPr lang="en-GB" i="1" dirty="0">
                <a:solidFill>
                  <a:schemeClr val="tx2"/>
                </a:solidFill>
              </a:rPr>
              <a:t>causa prima</a:t>
            </a:r>
            <a:r>
              <a:rPr lang="en-GB" dirty="0" smtClean="0">
                <a:solidFill>
                  <a:schemeClr val="tx2"/>
                </a:solidFill>
              </a:rPr>
              <a:t>”.</a:t>
            </a:r>
          </a:p>
          <a:p>
            <a:pPr algn="r"/>
            <a:r>
              <a:rPr lang="en-GB" sz="1600" dirty="0" smtClean="0">
                <a:solidFill>
                  <a:schemeClr val="tx1"/>
                </a:solidFill>
              </a:rPr>
              <a:t>(Thomas </a:t>
            </a:r>
            <a:r>
              <a:rPr lang="en-GB" sz="1600" cap="small" dirty="0" smtClean="0">
                <a:solidFill>
                  <a:schemeClr val="tx1"/>
                </a:solidFill>
              </a:rPr>
              <a:t>Aquinas</a:t>
            </a:r>
            <a:r>
              <a:rPr lang="en-GB" sz="1600" dirty="0" smtClean="0">
                <a:solidFill>
                  <a:schemeClr val="tx1"/>
                </a:solidFill>
              </a:rPr>
              <a:t>, </a:t>
            </a:r>
            <a:r>
              <a:rPr lang="en-GB" sz="1600" i="1" dirty="0" smtClean="0">
                <a:solidFill>
                  <a:schemeClr val="tx1"/>
                </a:solidFill>
              </a:rPr>
              <a:t>Summa </a:t>
            </a:r>
            <a:r>
              <a:rPr lang="en-GB" sz="1600" i="1" dirty="0" err="1" smtClean="0">
                <a:solidFill>
                  <a:schemeClr val="tx1"/>
                </a:solidFill>
              </a:rPr>
              <a:t>theologiae</a:t>
            </a:r>
            <a:r>
              <a:rPr lang="en-GB" sz="1600" dirty="0" smtClean="0">
                <a:solidFill>
                  <a:schemeClr val="tx1"/>
                </a:solidFill>
              </a:rPr>
              <a:t>, </a:t>
            </a:r>
            <a:r>
              <a:rPr lang="en-GB" sz="1600" dirty="0" err="1" smtClean="0">
                <a:solidFill>
                  <a:schemeClr val="tx1"/>
                </a:solidFill>
              </a:rPr>
              <a:t>I</a:t>
            </a:r>
            <a:r>
              <a:rPr lang="en-GB" sz="1600" baseline="30000" dirty="0" err="1" smtClean="0">
                <a:solidFill>
                  <a:schemeClr val="tx1"/>
                </a:solidFill>
              </a:rPr>
              <a:t>a</a:t>
            </a:r>
            <a:r>
              <a:rPr lang="en-GB" sz="1600" dirty="0" err="1" smtClean="0">
                <a:solidFill>
                  <a:schemeClr val="tx1"/>
                </a:solidFill>
              </a:rPr>
              <a:t>-II</a:t>
            </a:r>
            <a:r>
              <a:rPr lang="en-GB" sz="1600" baseline="30000" dirty="0" err="1" smtClean="0">
                <a:solidFill>
                  <a:schemeClr val="tx1"/>
                </a:solidFill>
              </a:rPr>
              <a:t>a</a:t>
            </a:r>
            <a:r>
              <a:rPr lang="en-GB" sz="1600" dirty="0" smtClean="0">
                <a:solidFill>
                  <a:schemeClr val="tx1"/>
                </a:solidFill>
              </a:rPr>
              <a:t>, q. 19, art. 4)</a:t>
            </a:r>
            <a:endParaRPr lang="en-GB" sz="1600" i="1" dirty="0">
              <a:solidFill>
                <a:schemeClr val="tx1"/>
              </a:solidFill>
            </a:endParaRPr>
          </a:p>
        </p:txBody>
      </p:sp>
      <p:sp>
        <p:nvSpPr>
          <p:cNvPr id="7" name="CasellaDiTesto 6"/>
          <p:cNvSpPr txBox="1"/>
          <p:nvPr/>
        </p:nvSpPr>
        <p:spPr>
          <a:xfrm>
            <a:off x="972079" y="130464"/>
            <a:ext cx="10048346" cy="338554"/>
          </a:xfrm>
          <a:prstGeom prst="rect">
            <a:avLst/>
          </a:prstGeom>
          <a:noFill/>
        </p:spPr>
        <p:txBody>
          <a:bodyPr wrap="square" rtlCol="0">
            <a:spAutoFit/>
          </a:bodyPr>
          <a:lstStyle/>
          <a:p>
            <a:r>
              <a:rPr lang="en-GB" sz="1600" dirty="0">
                <a:solidFill>
                  <a:schemeClr val="accent3">
                    <a:lumMod val="75000"/>
                  </a:schemeClr>
                </a:solidFill>
              </a:rPr>
              <a:t>4</a:t>
            </a:r>
            <a:r>
              <a:rPr lang="en-GB" sz="1600" dirty="0" smtClean="0">
                <a:solidFill>
                  <a:schemeClr val="accent3">
                    <a:lumMod val="75000"/>
                  </a:schemeClr>
                </a:solidFill>
              </a:rPr>
              <a:t>. </a:t>
            </a:r>
            <a:r>
              <a:rPr lang="en-GB" sz="1600" i="1" dirty="0" smtClean="0">
                <a:solidFill>
                  <a:schemeClr val="accent3">
                    <a:lumMod val="75000"/>
                  </a:schemeClr>
                </a:solidFill>
              </a:rPr>
              <a:t>Extrinsic </a:t>
            </a:r>
            <a:r>
              <a:rPr lang="en-GB" sz="1600" dirty="0" smtClean="0">
                <a:solidFill>
                  <a:schemeClr val="accent3">
                    <a:lumMod val="75000"/>
                  </a:schemeClr>
                </a:solidFill>
              </a:rPr>
              <a:t>effects of </a:t>
            </a:r>
            <a:r>
              <a:rPr lang="en-GB" sz="1600" i="1" dirty="0" smtClean="0">
                <a:solidFill>
                  <a:schemeClr val="accent3">
                    <a:lumMod val="75000"/>
                  </a:schemeClr>
                </a:solidFill>
              </a:rPr>
              <a:t>non-institutional </a:t>
            </a:r>
            <a:r>
              <a:rPr lang="en-GB" sz="1600" dirty="0" smtClean="0">
                <a:solidFill>
                  <a:schemeClr val="accent3">
                    <a:lumMod val="75000"/>
                  </a:schemeClr>
                </a:solidFill>
              </a:rPr>
              <a:t>acts vs. </a:t>
            </a:r>
            <a:r>
              <a:rPr lang="en-GB" sz="1600" i="1" dirty="0" smtClean="0">
                <a:solidFill>
                  <a:schemeClr val="accent3">
                    <a:lumMod val="75000"/>
                  </a:schemeClr>
                </a:solidFill>
              </a:rPr>
              <a:t>intrinsic </a:t>
            </a:r>
            <a:r>
              <a:rPr lang="en-GB" sz="1600" dirty="0" smtClean="0">
                <a:solidFill>
                  <a:schemeClr val="accent3">
                    <a:lumMod val="75000"/>
                  </a:schemeClr>
                </a:solidFill>
              </a:rPr>
              <a:t>effects of </a:t>
            </a:r>
            <a:r>
              <a:rPr lang="en-GB" sz="1600" i="1" dirty="0" smtClean="0">
                <a:solidFill>
                  <a:schemeClr val="accent3">
                    <a:lumMod val="75000"/>
                  </a:schemeClr>
                </a:solidFill>
              </a:rPr>
              <a:t>institutional</a:t>
            </a:r>
            <a:r>
              <a:rPr lang="en-GB" sz="1600" dirty="0" smtClean="0">
                <a:solidFill>
                  <a:schemeClr val="accent3">
                    <a:lumMod val="75000"/>
                  </a:schemeClr>
                </a:solidFill>
              </a:rPr>
              <a:t> acts</a:t>
            </a:r>
            <a:endParaRPr lang="en-GB" sz="1600" dirty="0">
              <a:solidFill>
                <a:schemeClr val="accent3">
                  <a:lumMod val="75000"/>
                </a:schemeClr>
              </a:solidFill>
            </a:endParaRPr>
          </a:p>
        </p:txBody>
      </p:sp>
      <p:sp>
        <p:nvSpPr>
          <p:cNvPr id="8" name="CasellaDiTesto 7"/>
          <p:cNvSpPr txBox="1"/>
          <p:nvPr/>
        </p:nvSpPr>
        <p:spPr>
          <a:xfrm>
            <a:off x="1075890" y="5328662"/>
            <a:ext cx="2231062" cy="584775"/>
          </a:xfrm>
          <a:prstGeom prst="rect">
            <a:avLst/>
          </a:prstGeom>
          <a:noFill/>
        </p:spPr>
        <p:txBody>
          <a:bodyPr wrap="square" rtlCol="0">
            <a:spAutoFit/>
          </a:bodyPr>
          <a:lstStyle/>
          <a:p>
            <a:r>
              <a:rPr lang="en-GB" sz="1600" cap="small" dirty="0" smtClean="0"/>
              <a:t>Thomas Aquinas</a:t>
            </a:r>
            <a:r>
              <a:rPr lang="en-GB" sz="1600" dirty="0" smtClean="0"/>
              <a:t> (1225-1274)</a:t>
            </a:r>
            <a:endParaRPr lang="en-GB" sz="1600" dirty="0"/>
          </a:p>
        </p:txBody>
      </p:sp>
      <p:sp>
        <p:nvSpPr>
          <p:cNvPr id="9" name="CasellaDiTesto 8"/>
          <p:cNvSpPr txBox="1"/>
          <p:nvPr/>
        </p:nvSpPr>
        <p:spPr>
          <a:xfrm>
            <a:off x="10113818" y="130464"/>
            <a:ext cx="1440872" cy="338554"/>
          </a:xfrm>
          <a:prstGeom prst="rect">
            <a:avLst/>
          </a:prstGeom>
          <a:noFill/>
        </p:spPr>
        <p:txBody>
          <a:bodyPr wrap="square" rtlCol="0">
            <a:spAutoFit/>
          </a:bodyPr>
          <a:lstStyle/>
          <a:p>
            <a:pPr algn="r"/>
            <a:r>
              <a:rPr lang="it-IT" sz="1600" dirty="0" smtClean="0">
                <a:solidFill>
                  <a:schemeClr val="accent3">
                    <a:lumMod val="75000"/>
                  </a:schemeClr>
                </a:solidFill>
              </a:rPr>
              <a:t>11 </a:t>
            </a:r>
            <a:r>
              <a:rPr lang="it-IT" sz="1600" dirty="0">
                <a:solidFill>
                  <a:schemeClr val="accent3">
                    <a:lumMod val="75000"/>
                  </a:schemeClr>
                </a:solidFill>
              </a:rPr>
              <a:t>of </a:t>
            </a:r>
            <a:r>
              <a:rPr lang="it-IT" sz="1600" dirty="0" smtClean="0">
                <a:solidFill>
                  <a:schemeClr val="accent3">
                    <a:lumMod val="75000"/>
                  </a:schemeClr>
                </a:solidFill>
              </a:rPr>
              <a:t>20</a:t>
            </a:r>
            <a:endParaRPr lang="it-IT" sz="1600" dirty="0">
              <a:solidFill>
                <a:schemeClr val="accent3">
                  <a:lumMod val="75000"/>
                </a:schemeClr>
              </a:solidFill>
            </a:endParaRPr>
          </a:p>
        </p:txBody>
      </p:sp>
    </p:spTree>
    <p:extLst>
      <p:ext uri="{BB962C8B-B14F-4D97-AF65-F5344CB8AC3E}">
        <p14:creationId xmlns:p14="http://schemas.microsoft.com/office/powerpoint/2010/main" val="59427541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left)">
                                      <p:cBhvr>
                                        <p:cTn id="12" dur="500"/>
                                        <p:tgtEl>
                                          <p:spTgt spid="8"/>
                                        </p:tgtEl>
                                      </p:cBhvr>
                                    </p:animEffect>
                                  </p:childTnLst>
                                </p:cTn>
                              </p:par>
                            </p:childTnLst>
                          </p:cTn>
                        </p:par>
                        <p:par>
                          <p:cTn id="13" fill="hold">
                            <p:stCondLst>
                              <p:cond delay="500"/>
                            </p:stCondLst>
                            <p:childTnLst>
                              <p:par>
                                <p:cTn id="14" presetID="14" presetClass="entr" presetSubtype="10"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randombar(horizontal)">
                                      <p:cBhvr>
                                        <p:cTn id="16" dur="500"/>
                                        <p:tgtEl>
                                          <p:spTgt spid="6"/>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wipe(left)">
                                      <p:cBhvr>
                                        <p:cTn id="21" dur="500"/>
                                        <p:tgtEl>
                                          <p:spTgt spid="4">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grpId="0" nodeType="clickEffect">
                                  <p:stCondLst>
                                    <p:cond delay="0"/>
                                  </p:stCondLst>
                                  <p:iterate type="lt">
                                    <p:tmPct val="5000"/>
                                  </p:iterate>
                                  <p:childTnLst>
                                    <p:set>
                                      <p:cBhvr>
                                        <p:cTn id="25" dur="1" fill="hold">
                                          <p:stCondLst>
                                            <p:cond delay="0"/>
                                          </p:stCondLst>
                                        </p:cTn>
                                        <p:tgtEl>
                                          <p:spTgt spid="4">
                                            <p:txEl>
                                              <p:pRg st="1" end="1"/>
                                            </p:txEl>
                                          </p:spTgt>
                                        </p:tgtEl>
                                        <p:attrNameLst>
                                          <p:attrName>style.visibility</p:attrName>
                                        </p:attrNameLst>
                                      </p:cBhvr>
                                      <p:to>
                                        <p:strVal val="visible"/>
                                      </p:to>
                                    </p:set>
                                    <p:animEffect transition="in" filter="wipe(left)">
                                      <p:cBhvr>
                                        <p:cTn id="26" dur="500"/>
                                        <p:tgtEl>
                                          <p:spTgt spid="4">
                                            <p:txEl>
                                              <p:pRg st="1" end="1"/>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4">
                                            <p:txEl>
                                              <p:pRg st="2" end="2"/>
                                            </p:txEl>
                                          </p:spTgt>
                                        </p:tgtEl>
                                        <p:attrNameLst>
                                          <p:attrName>style.visibility</p:attrName>
                                        </p:attrNameLst>
                                      </p:cBhvr>
                                      <p:to>
                                        <p:strVal val="visible"/>
                                      </p:to>
                                    </p:set>
                                    <p:animEffect transition="in" filter="wipe(left)">
                                      <p:cBhvr>
                                        <p:cTn id="31"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uiExpand="1" build="p"/>
      <p:bldP spid="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1"/>
          <p:cNvSpPr txBox="1">
            <a:spLocks/>
          </p:cNvSpPr>
          <p:nvPr/>
        </p:nvSpPr>
        <p:spPr>
          <a:xfrm>
            <a:off x="1322386" y="1466850"/>
            <a:ext cx="9221789" cy="3002325"/>
          </a:xfrm>
          <a:prstGeom prst="rect">
            <a:avLst/>
          </a:prstGeom>
          <a:effectLst/>
        </p:spPr>
        <p:txBody>
          <a:bodyPr vert="horz" lIns="91440" tIns="45720" rIns="91440" bIns="45720" rtlCol="0" anchor="b">
            <a:normAutofit/>
          </a:bodyPr>
          <a:lstStyle>
            <a:lvl1pPr algn="l" defTabSz="457200" rtl="0" eaLnBrk="1" latinLnBrk="0" hangingPunct="1">
              <a:spcBef>
                <a:spcPct val="0"/>
              </a:spcBef>
              <a:buNone/>
              <a:defRPr sz="3600" b="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GB" dirty="0">
                <a:solidFill>
                  <a:schemeClr val="accent3">
                    <a:lumMod val="50000"/>
                  </a:schemeClr>
                </a:solidFill>
              </a:rPr>
              <a:t>4</a:t>
            </a:r>
            <a:r>
              <a:rPr lang="en-GB" dirty="0" smtClean="0">
                <a:solidFill>
                  <a:schemeClr val="accent3">
                    <a:lumMod val="50000"/>
                  </a:schemeClr>
                </a:solidFill>
              </a:rPr>
              <a:t>.</a:t>
            </a:r>
            <a:br>
              <a:rPr lang="en-GB" dirty="0" smtClean="0">
                <a:solidFill>
                  <a:schemeClr val="accent3">
                    <a:lumMod val="50000"/>
                  </a:schemeClr>
                </a:solidFill>
              </a:rPr>
            </a:br>
            <a:r>
              <a:rPr lang="en-GB" dirty="0" smtClean="0">
                <a:solidFill>
                  <a:schemeClr val="accent3">
                    <a:lumMod val="50000"/>
                  </a:schemeClr>
                </a:solidFill>
              </a:rPr>
              <a:t>two forms of </a:t>
            </a:r>
            <a:r>
              <a:rPr lang="en-GB" dirty="0" err="1" smtClean="0">
                <a:solidFill>
                  <a:schemeClr val="accent3">
                    <a:lumMod val="50000"/>
                  </a:schemeClr>
                </a:solidFill>
              </a:rPr>
              <a:t>atypicalness</a:t>
            </a:r>
            <a:r>
              <a:rPr lang="en-GB" dirty="0" smtClean="0">
                <a:solidFill>
                  <a:schemeClr val="accent3">
                    <a:lumMod val="50000"/>
                  </a:schemeClr>
                </a:solidFill>
              </a:rPr>
              <a:t>:</a:t>
            </a:r>
            <a:br>
              <a:rPr lang="en-GB" dirty="0" smtClean="0">
                <a:solidFill>
                  <a:schemeClr val="accent3">
                    <a:lumMod val="50000"/>
                  </a:schemeClr>
                </a:solidFill>
              </a:rPr>
            </a:br>
            <a:r>
              <a:rPr lang="en-GB" i="1" dirty="0" smtClean="0">
                <a:solidFill>
                  <a:schemeClr val="accent3">
                    <a:lumMod val="50000"/>
                  </a:schemeClr>
                </a:solidFill>
              </a:rPr>
              <a:t>privative</a:t>
            </a:r>
            <a:r>
              <a:rPr lang="en-GB" dirty="0" smtClean="0">
                <a:solidFill>
                  <a:schemeClr val="accent3">
                    <a:lumMod val="50000"/>
                  </a:schemeClr>
                </a:solidFill>
              </a:rPr>
              <a:t> </a:t>
            </a:r>
            <a:r>
              <a:rPr lang="en-GB" dirty="0" err="1" smtClean="0">
                <a:solidFill>
                  <a:schemeClr val="accent3">
                    <a:lumMod val="50000"/>
                  </a:schemeClr>
                </a:solidFill>
              </a:rPr>
              <a:t>atypicalness</a:t>
            </a:r>
            <a:endParaRPr lang="en-GB" dirty="0" smtClean="0">
              <a:solidFill>
                <a:schemeClr val="accent3">
                  <a:lumMod val="50000"/>
                </a:schemeClr>
              </a:solidFill>
            </a:endParaRPr>
          </a:p>
          <a:p>
            <a:pPr algn="ctr"/>
            <a:r>
              <a:rPr lang="en-GB" dirty="0" smtClean="0">
                <a:solidFill>
                  <a:schemeClr val="accent3">
                    <a:lumMod val="50000"/>
                  </a:schemeClr>
                </a:solidFill>
              </a:rPr>
              <a:t>vs.</a:t>
            </a:r>
          </a:p>
          <a:p>
            <a:pPr algn="ctr"/>
            <a:r>
              <a:rPr lang="en-GB" i="1" dirty="0" smtClean="0">
                <a:solidFill>
                  <a:schemeClr val="accent3">
                    <a:lumMod val="50000"/>
                  </a:schemeClr>
                </a:solidFill>
              </a:rPr>
              <a:t>negative </a:t>
            </a:r>
            <a:r>
              <a:rPr lang="en-GB" dirty="0" err="1" smtClean="0">
                <a:solidFill>
                  <a:schemeClr val="accent3">
                    <a:lumMod val="50000"/>
                  </a:schemeClr>
                </a:solidFill>
              </a:rPr>
              <a:t>atypicalness</a:t>
            </a:r>
            <a:endParaRPr lang="en-GB" dirty="0">
              <a:solidFill>
                <a:schemeClr val="accent3">
                  <a:lumMod val="50000"/>
                </a:schemeClr>
              </a:solidFill>
            </a:endParaRPr>
          </a:p>
        </p:txBody>
      </p:sp>
    </p:spTree>
    <p:extLst>
      <p:ext uri="{BB962C8B-B14F-4D97-AF65-F5344CB8AC3E}">
        <p14:creationId xmlns:p14="http://schemas.microsoft.com/office/powerpoint/2010/main" val="728628959"/>
      </p:ext>
    </p:extLst>
  </p:cSld>
  <p:clrMapOvr>
    <a:masterClrMapping/>
  </p:clrMapOvr>
  <p:transition spd="slow">
    <p:push dir="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testo 2"/>
          <p:cNvSpPr>
            <a:spLocks noGrp="1"/>
          </p:cNvSpPr>
          <p:nvPr>
            <p:ph type="body" idx="1"/>
          </p:nvPr>
        </p:nvSpPr>
        <p:spPr>
          <a:xfrm>
            <a:off x="972079" y="1035921"/>
            <a:ext cx="4649787" cy="2393079"/>
          </a:xfrm>
        </p:spPr>
        <p:txBody>
          <a:bodyPr anchor="t"/>
          <a:lstStyle/>
          <a:p>
            <a:pPr algn="ctr"/>
            <a:r>
              <a:rPr lang="it-IT" i="1" dirty="0" smtClean="0">
                <a:solidFill>
                  <a:schemeClr val="accent6"/>
                </a:solidFill>
              </a:rPr>
              <a:t>Privative</a:t>
            </a:r>
            <a:r>
              <a:rPr lang="it-IT" dirty="0" smtClean="0">
                <a:solidFill>
                  <a:schemeClr val="accent6"/>
                </a:solidFill>
              </a:rPr>
              <a:t> </a:t>
            </a:r>
            <a:r>
              <a:rPr lang="it-IT" dirty="0" err="1" smtClean="0">
                <a:solidFill>
                  <a:schemeClr val="accent6"/>
                </a:solidFill>
              </a:rPr>
              <a:t>atypicalness</a:t>
            </a:r>
            <a:endParaRPr lang="it-IT" dirty="0" smtClean="0">
              <a:solidFill>
                <a:schemeClr val="accent6"/>
              </a:solidFill>
            </a:endParaRPr>
          </a:p>
          <a:p>
            <a:pPr algn="ctr"/>
            <a:r>
              <a:rPr lang="it-IT" sz="2000" dirty="0" smtClean="0"/>
              <a:t>(</a:t>
            </a:r>
            <a:r>
              <a:rPr lang="it-IT" sz="2000" i="1" dirty="0" smtClean="0"/>
              <a:t>steretic</a:t>
            </a:r>
            <a:r>
              <a:rPr lang="it-IT" sz="2000" dirty="0" smtClean="0"/>
              <a:t>,</a:t>
            </a:r>
            <a:r>
              <a:rPr lang="it-IT" sz="2000" baseline="30000" dirty="0" smtClean="0"/>
              <a:t>1</a:t>
            </a:r>
            <a:r>
              <a:rPr lang="it-IT" sz="2000" dirty="0" smtClean="0"/>
              <a:t> scalar </a:t>
            </a:r>
            <a:r>
              <a:rPr lang="it-IT" sz="2000" dirty="0" err="1" smtClean="0"/>
              <a:t>atypicalness</a:t>
            </a:r>
            <a:r>
              <a:rPr lang="it-IT" sz="2000" dirty="0" smtClean="0"/>
              <a:t>)</a:t>
            </a:r>
          </a:p>
          <a:p>
            <a:pPr algn="ctr"/>
            <a:r>
              <a:rPr lang="it-IT" sz="2000" dirty="0" err="1" smtClean="0"/>
              <a:t>Deviation</a:t>
            </a:r>
            <a:r>
              <a:rPr lang="it-IT" sz="2000" dirty="0"/>
              <a:t> </a:t>
            </a:r>
            <a:r>
              <a:rPr lang="it-IT" sz="2000" dirty="0" smtClean="0"/>
              <a:t>from a </a:t>
            </a:r>
            <a:r>
              <a:rPr lang="it-IT" sz="2000" dirty="0" err="1" smtClean="0"/>
              <a:t>given</a:t>
            </a:r>
            <a:r>
              <a:rPr lang="it-IT" sz="2000" dirty="0" smtClean="0"/>
              <a:t> </a:t>
            </a:r>
            <a:r>
              <a:rPr lang="it-IT" sz="2000" dirty="0" err="1" smtClean="0"/>
              <a:t>type</a:t>
            </a:r>
            <a:r>
              <a:rPr lang="it-IT" sz="2000" dirty="0" smtClean="0"/>
              <a:t>, </a:t>
            </a:r>
            <a:br>
              <a:rPr lang="it-IT" sz="2000" dirty="0" smtClean="0"/>
            </a:br>
            <a:r>
              <a:rPr lang="it-IT" sz="2000" dirty="0" err="1" smtClean="0"/>
              <a:t>partial</a:t>
            </a:r>
            <a:r>
              <a:rPr lang="it-IT" sz="2000" dirty="0" smtClean="0"/>
              <a:t> non-</a:t>
            </a:r>
            <a:r>
              <a:rPr lang="it-IT" sz="2000" dirty="0" err="1" smtClean="0"/>
              <a:t>conformity</a:t>
            </a:r>
            <a:r>
              <a:rPr lang="it-IT" sz="2000" dirty="0" smtClean="0"/>
              <a:t> with </a:t>
            </a:r>
            <a:r>
              <a:rPr lang="it-IT" sz="2000" dirty="0" err="1" smtClean="0"/>
              <a:t>reference</a:t>
            </a:r>
            <a:r>
              <a:rPr lang="it-IT" sz="2000" dirty="0" smtClean="0"/>
              <a:t> to a </a:t>
            </a:r>
            <a:r>
              <a:rPr lang="it-IT" sz="2000" dirty="0" err="1" smtClean="0"/>
              <a:t>type</a:t>
            </a:r>
            <a:r>
              <a:rPr lang="it-IT" sz="2000" dirty="0" smtClean="0"/>
              <a:t>.</a:t>
            </a:r>
            <a:endParaRPr lang="it-IT" sz="2000" dirty="0"/>
          </a:p>
        </p:txBody>
      </p:sp>
      <p:pic>
        <p:nvPicPr>
          <p:cNvPr id="8" name="Segnaposto contenuto 7"/>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2108239" y="5076825"/>
            <a:ext cx="2162175" cy="1171575"/>
          </a:xfrm>
        </p:spPr>
      </p:pic>
      <p:sp>
        <p:nvSpPr>
          <p:cNvPr id="5" name="Segnaposto testo 4"/>
          <p:cNvSpPr>
            <a:spLocks noGrp="1"/>
          </p:cNvSpPr>
          <p:nvPr>
            <p:ph type="body" sz="quarter" idx="3"/>
          </p:nvPr>
        </p:nvSpPr>
        <p:spPr>
          <a:xfrm>
            <a:off x="6534910" y="1035921"/>
            <a:ext cx="4665134" cy="2270778"/>
          </a:xfrm>
        </p:spPr>
        <p:txBody>
          <a:bodyPr anchor="t"/>
          <a:lstStyle/>
          <a:p>
            <a:pPr algn="ctr"/>
            <a:r>
              <a:rPr lang="it-IT" i="1" dirty="0" smtClean="0">
                <a:solidFill>
                  <a:schemeClr val="accent6"/>
                </a:solidFill>
              </a:rPr>
              <a:t>Negative</a:t>
            </a:r>
            <a:r>
              <a:rPr lang="it-IT" dirty="0" smtClean="0">
                <a:solidFill>
                  <a:schemeClr val="accent6"/>
                </a:solidFill>
              </a:rPr>
              <a:t> </a:t>
            </a:r>
            <a:r>
              <a:rPr lang="it-IT" dirty="0" err="1" smtClean="0">
                <a:solidFill>
                  <a:schemeClr val="accent6"/>
                </a:solidFill>
              </a:rPr>
              <a:t>atypicalness</a:t>
            </a:r>
            <a:endParaRPr lang="it-IT" dirty="0" smtClean="0">
              <a:solidFill>
                <a:schemeClr val="accent6"/>
              </a:solidFill>
            </a:endParaRPr>
          </a:p>
          <a:p>
            <a:pPr algn="ctr"/>
            <a:r>
              <a:rPr lang="it-IT" sz="2000" dirty="0" smtClean="0"/>
              <a:t>(</a:t>
            </a:r>
            <a:r>
              <a:rPr lang="it-IT" sz="2000" i="1" dirty="0" smtClean="0"/>
              <a:t>apophatic</a:t>
            </a:r>
            <a:r>
              <a:rPr lang="it-IT" sz="2000" dirty="0" smtClean="0"/>
              <a:t>,</a:t>
            </a:r>
            <a:r>
              <a:rPr lang="it-IT" sz="2000" baseline="30000" dirty="0" smtClean="0"/>
              <a:t>1</a:t>
            </a:r>
            <a:r>
              <a:rPr lang="it-IT" sz="2000" dirty="0" smtClean="0"/>
              <a:t> </a:t>
            </a:r>
            <a:r>
              <a:rPr lang="it-IT" sz="2000" dirty="0" err="1" smtClean="0"/>
              <a:t>binary</a:t>
            </a:r>
            <a:r>
              <a:rPr lang="it-IT" sz="2000" dirty="0" smtClean="0"/>
              <a:t> </a:t>
            </a:r>
            <a:r>
              <a:rPr lang="it-IT" sz="2000" dirty="0" err="1" smtClean="0"/>
              <a:t>atypicalness</a:t>
            </a:r>
            <a:r>
              <a:rPr lang="it-IT" sz="2000" dirty="0" smtClean="0"/>
              <a:t>)</a:t>
            </a:r>
          </a:p>
          <a:p>
            <a:pPr algn="ctr"/>
            <a:r>
              <a:rPr lang="it-IT" sz="2000" dirty="0" err="1" smtClean="0"/>
              <a:t>Typelessness</a:t>
            </a:r>
            <a:r>
              <a:rPr lang="it-IT" sz="2000" dirty="0" smtClean="0"/>
              <a:t>, </a:t>
            </a:r>
            <a:r>
              <a:rPr lang="it-IT" sz="2000" dirty="0" err="1" smtClean="0"/>
              <a:t>irreducibleness</a:t>
            </a:r>
            <a:r>
              <a:rPr lang="it-IT" sz="2000" dirty="0" smtClean="0"/>
              <a:t> to </a:t>
            </a:r>
            <a:r>
              <a:rPr lang="it-IT" sz="2000" dirty="0" err="1" smtClean="0"/>
              <a:t>any</a:t>
            </a:r>
            <a:r>
              <a:rPr lang="it-IT" sz="2000" dirty="0" smtClean="0"/>
              <a:t> </a:t>
            </a:r>
            <a:r>
              <a:rPr lang="it-IT" sz="2000" dirty="0" err="1" smtClean="0"/>
              <a:t>existing</a:t>
            </a:r>
            <a:r>
              <a:rPr lang="it-IT" sz="2000" dirty="0" smtClean="0"/>
              <a:t> </a:t>
            </a:r>
            <a:r>
              <a:rPr lang="it-IT" sz="2000" dirty="0" err="1" smtClean="0"/>
              <a:t>type</a:t>
            </a:r>
            <a:r>
              <a:rPr lang="it-IT" sz="2000" dirty="0" smtClean="0"/>
              <a:t>.</a:t>
            </a:r>
            <a:endParaRPr lang="it-IT" sz="2000" dirty="0"/>
          </a:p>
        </p:txBody>
      </p:sp>
      <p:pic>
        <p:nvPicPr>
          <p:cNvPr id="9" name="Segnaposto contenuto 8"/>
          <p:cNvPicPr>
            <a:picLocks noGrp="1" noChangeAspect="1"/>
          </p:cNvPicPr>
          <p:nvPr>
            <p:ph sz="quarter" idx="4"/>
          </p:nvPr>
        </p:nvPicPr>
        <p:blipFill>
          <a:blip r:embed="rId3" cstate="print">
            <a:extLst>
              <a:ext uri="{28A0092B-C50C-407E-A947-70E740481C1C}">
                <a14:useLocalDpi xmlns:a14="http://schemas.microsoft.com/office/drawing/2010/main" val="0"/>
              </a:ext>
            </a:extLst>
          </a:blip>
          <a:stretch>
            <a:fillRect/>
          </a:stretch>
        </p:blipFill>
        <p:spPr>
          <a:xfrm>
            <a:off x="7238255" y="3306699"/>
            <a:ext cx="3258444" cy="1862744"/>
          </a:xfrm>
        </p:spPr>
      </p:pic>
      <p:pic>
        <p:nvPicPr>
          <p:cNvPr id="10" name="Immagin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72716" y="3524647"/>
            <a:ext cx="2162175" cy="1171575"/>
          </a:xfrm>
          <a:prstGeom prst="rect">
            <a:avLst/>
          </a:prstGeom>
        </p:spPr>
      </p:pic>
      <p:pic>
        <p:nvPicPr>
          <p:cNvPr id="4" name="Immagin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9949" y="3528023"/>
            <a:ext cx="2162747" cy="1168199"/>
          </a:xfrm>
          <a:prstGeom prst="rect">
            <a:avLst/>
          </a:prstGeom>
        </p:spPr>
      </p:pic>
      <p:sp>
        <p:nvSpPr>
          <p:cNvPr id="11" name="CasellaDiTesto 10"/>
          <p:cNvSpPr txBox="1"/>
          <p:nvPr/>
        </p:nvSpPr>
        <p:spPr>
          <a:xfrm>
            <a:off x="972079" y="130464"/>
            <a:ext cx="10048346" cy="338554"/>
          </a:xfrm>
          <a:prstGeom prst="rect">
            <a:avLst/>
          </a:prstGeom>
          <a:noFill/>
        </p:spPr>
        <p:txBody>
          <a:bodyPr wrap="square" rtlCol="0">
            <a:spAutoFit/>
          </a:bodyPr>
          <a:lstStyle/>
          <a:p>
            <a:r>
              <a:rPr lang="en-GB" sz="1600" dirty="0" smtClean="0">
                <a:solidFill>
                  <a:schemeClr val="accent3">
                    <a:lumMod val="75000"/>
                  </a:schemeClr>
                </a:solidFill>
              </a:rPr>
              <a:t>3. Two forms of </a:t>
            </a:r>
            <a:r>
              <a:rPr lang="en-GB" sz="1600" dirty="0" err="1" smtClean="0">
                <a:solidFill>
                  <a:schemeClr val="accent3">
                    <a:lumMod val="75000"/>
                  </a:schemeClr>
                </a:solidFill>
              </a:rPr>
              <a:t>atypicalness</a:t>
            </a:r>
            <a:r>
              <a:rPr lang="en-GB" sz="1600" dirty="0" smtClean="0">
                <a:solidFill>
                  <a:schemeClr val="accent3">
                    <a:lumMod val="75000"/>
                  </a:schemeClr>
                </a:solidFill>
              </a:rPr>
              <a:t>: </a:t>
            </a:r>
            <a:r>
              <a:rPr lang="en-GB" sz="1600" i="1" dirty="0" smtClean="0">
                <a:solidFill>
                  <a:schemeClr val="accent3">
                    <a:lumMod val="75000"/>
                  </a:schemeClr>
                </a:solidFill>
              </a:rPr>
              <a:t>privative</a:t>
            </a:r>
            <a:r>
              <a:rPr lang="en-GB" sz="1600" dirty="0" smtClean="0">
                <a:solidFill>
                  <a:schemeClr val="accent3">
                    <a:lumMod val="75000"/>
                  </a:schemeClr>
                </a:solidFill>
              </a:rPr>
              <a:t> </a:t>
            </a:r>
            <a:r>
              <a:rPr lang="en-GB" sz="1600" dirty="0" err="1" smtClean="0">
                <a:solidFill>
                  <a:schemeClr val="accent3">
                    <a:lumMod val="75000"/>
                  </a:schemeClr>
                </a:solidFill>
              </a:rPr>
              <a:t>atypicalness</a:t>
            </a:r>
            <a:r>
              <a:rPr lang="en-GB" sz="1600" dirty="0" smtClean="0">
                <a:solidFill>
                  <a:schemeClr val="accent3">
                    <a:lumMod val="75000"/>
                  </a:schemeClr>
                </a:solidFill>
              </a:rPr>
              <a:t> vs. </a:t>
            </a:r>
            <a:r>
              <a:rPr lang="en-GB" sz="1600" i="1" dirty="0" smtClean="0">
                <a:solidFill>
                  <a:schemeClr val="accent3">
                    <a:lumMod val="75000"/>
                  </a:schemeClr>
                </a:solidFill>
              </a:rPr>
              <a:t>negative</a:t>
            </a:r>
            <a:r>
              <a:rPr lang="en-GB" sz="1600" dirty="0" smtClean="0">
                <a:solidFill>
                  <a:schemeClr val="accent3">
                    <a:lumMod val="75000"/>
                  </a:schemeClr>
                </a:solidFill>
              </a:rPr>
              <a:t> </a:t>
            </a:r>
            <a:r>
              <a:rPr lang="en-GB" sz="1600" dirty="0" err="1" smtClean="0">
                <a:solidFill>
                  <a:schemeClr val="accent3">
                    <a:lumMod val="75000"/>
                  </a:schemeClr>
                </a:solidFill>
              </a:rPr>
              <a:t>atypicalness</a:t>
            </a:r>
            <a:endParaRPr lang="en-GB" sz="1600" dirty="0">
              <a:solidFill>
                <a:schemeClr val="accent3">
                  <a:lumMod val="75000"/>
                </a:schemeClr>
              </a:solidFill>
            </a:endParaRPr>
          </a:p>
        </p:txBody>
      </p:sp>
      <p:sp>
        <p:nvSpPr>
          <p:cNvPr id="12" name="CasellaDiTesto 11"/>
          <p:cNvSpPr txBox="1"/>
          <p:nvPr/>
        </p:nvSpPr>
        <p:spPr>
          <a:xfrm>
            <a:off x="5662443" y="5909846"/>
            <a:ext cx="5357982" cy="830997"/>
          </a:xfrm>
          <a:prstGeom prst="rect">
            <a:avLst/>
          </a:prstGeom>
          <a:noFill/>
        </p:spPr>
        <p:txBody>
          <a:bodyPr wrap="square" rtlCol="0">
            <a:spAutoFit/>
          </a:bodyPr>
          <a:lstStyle/>
          <a:p>
            <a:r>
              <a:rPr lang="en-GB" sz="1600" baseline="30000" dirty="0" smtClean="0"/>
              <a:t>1</a:t>
            </a:r>
            <a:r>
              <a:rPr lang="en-GB" sz="1600" dirty="0" smtClean="0"/>
              <a:t> On </a:t>
            </a:r>
            <a:r>
              <a:rPr lang="en-GB" sz="1600" dirty="0" err="1">
                <a:latin typeface="Athenian" panose="00000400000000000000" pitchFamily="2" charset="2"/>
                <a:ea typeface="Calibri" panose="020F0502020204030204" pitchFamily="34" charset="0"/>
                <a:cs typeface="Times New Roman" panose="02020603050405020304" pitchFamily="18" charset="0"/>
              </a:rPr>
              <a:t>st</a:t>
            </a:r>
            <a:r>
              <a:rPr lang="en-GB" sz="1600" dirty="0" err="1">
                <a:latin typeface="Athenian" panose="00000400000000000000" pitchFamily="2" charset="2"/>
                <a:ea typeface="Calibri" panose="020F0502020204030204" pitchFamily="34" charset="0"/>
                <a:cs typeface="Times New Roman" panose="02020603050405020304" pitchFamily="18" charset="0"/>
                <a:sym typeface="Athenian" panose="00000400000000000000" pitchFamily="2" charset="2"/>
              </a:rPr>
              <a:t></a:t>
            </a:r>
            <a:r>
              <a:rPr lang="en-GB" sz="1600" dirty="0" err="1" smtClean="0">
                <a:latin typeface="Athenian" panose="00000400000000000000" pitchFamily="2" charset="2"/>
                <a:ea typeface="Calibri" panose="020F0502020204030204" pitchFamily="34" charset="0"/>
                <a:cs typeface="Times New Roman" panose="02020603050405020304" pitchFamily="18" charset="0"/>
              </a:rPr>
              <a:t>rhsiw</a:t>
            </a:r>
            <a:r>
              <a:rPr lang="en-GB" sz="1600" dirty="0" smtClean="0">
                <a:latin typeface="Athenian" panose="00000400000000000000" pitchFamily="2" charset="2"/>
                <a:ea typeface="Calibri" panose="020F0502020204030204" pitchFamily="34" charset="0"/>
                <a:cs typeface="Times New Roman" panose="02020603050405020304" pitchFamily="18" charset="0"/>
              </a:rPr>
              <a:t> </a:t>
            </a:r>
            <a:r>
              <a:rPr lang="en-GB" sz="1600" i="1" dirty="0" err="1" smtClean="0"/>
              <a:t>stérēsis</a:t>
            </a:r>
            <a:r>
              <a:rPr lang="en-GB" sz="1600" i="1" dirty="0" smtClean="0"/>
              <a:t> </a:t>
            </a:r>
            <a:r>
              <a:rPr lang="en-GB" sz="1600" dirty="0" smtClean="0"/>
              <a:t>vs. </a:t>
            </a:r>
            <a:r>
              <a:rPr lang="en-GB" sz="1600" dirty="0">
                <a:latin typeface="Calibri" panose="020F0502020204030204" pitchFamily="34" charset="0"/>
                <a:ea typeface="Calibri" panose="020F0502020204030204" pitchFamily="34" charset="0"/>
                <a:cs typeface="Times New Roman" panose="02020603050405020304" pitchFamily="18" charset="0"/>
                <a:sym typeface="Athenian" panose="00000400000000000000" pitchFamily="2" charset="2"/>
              </a:rPr>
              <a:t></a:t>
            </a:r>
            <a:r>
              <a:rPr lang="en-GB" sz="1600" dirty="0" err="1">
                <a:latin typeface="Athenian" panose="00000400000000000000" pitchFamily="2" charset="2"/>
                <a:ea typeface="Calibri" panose="020F0502020204030204" pitchFamily="34" charset="0"/>
                <a:cs typeface="Times New Roman" panose="02020603050405020304" pitchFamily="18" charset="0"/>
              </a:rPr>
              <a:t>p</a:t>
            </a:r>
            <a:r>
              <a:rPr lang="en-GB" sz="1600" dirty="0" err="1">
                <a:latin typeface="Athenian" panose="00000400000000000000" pitchFamily="2" charset="2"/>
                <a:ea typeface="Calibri" panose="020F0502020204030204" pitchFamily="34" charset="0"/>
                <a:cs typeface="Times New Roman" panose="02020603050405020304" pitchFamily="18" charset="0"/>
                <a:sym typeface="Athenian" panose="00000400000000000000" pitchFamily="2" charset="2"/>
              </a:rPr>
              <a:t></a:t>
            </a:r>
            <a:r>
              <a:rPr lang="en-GB" sz="1600" dirty="0" err="1" smtClean="0">
                <a:latin typeface="Athenian" panose="00000400000000000000" pitchFamily="2" charset="2"/>
                <a:ea typeface="Calibri" panose="020F0502020204030204" pitchFamily="34" charset="0"/>
                <a:cs typeface="Times New Roman" panose="02020603050405020304" pitchFamily="18" charset="0"/>
              </a:rPr>
              <a:t>fasiw</a:t>
            </a:r>
            <a:r>
              <a:rPr lang="en-GB" sz="1600" dirty="0" smtClean="0">
                <a:latin typeface="Athenian" panose="00000400000000000000" pitchFamily="2" charset="2"/>
                <a:ea typeface="Calibri" panose="020F0502020204030204" pitchFamily="34" charset="0"/>
                <a:cs typeface="Times New Roman" panose="02020603050405020304" pitchFamily="18" charset="0"/>
              </a:rPr>
              <a:t> </a:t>
            </a:r>
            <a:r>
              <a:rPr lang="en-GB" sz="1600" i="1" dirty="0" err="1" smtClean="0"/>
              <a:t>apóphasis</a:t>
            </a:r>
            <a:r>
              <a:rPr lang="en-GB" sz="1600" dirty="0" smtClean="0"/>
              <a:t>, </a:t>
            </a:r>
            <a:r>
              <a:rPr lang="en-GB" sz="1600" dirty="0" err="1" smtClean="0"/>
              <a:t>cfr</a:t>
            </a:r>
            <a:r>
              <a:rPr lang="en-GB" sz="1600" dirty="0" smtClean="0"/>
              <a:t>. </a:t>
            </a:r>
            <a:r>
              <a:rPr lang="en-GB" sz="1600" cap="small" dirty="0" smtClean="0"/>
              <a:t>Aristotle</a:t>
            </a:r>
            <a:r>
              <a:rPr lang="en-GB" sz="1600" dirty="0" smtClean="0"/>
              <a:t> (384-322 BC), </a:t>
            </a:r>
            <a:r>
              <a:rPr lang="en-GB" sz="1600" i="1" dirty="0" smtClean="0"/>
              <a:t>On Interpretation</a:t>
            </a:r>
            <a:r>
              <a:rPr lang="en-GB" sz="1600" dirty="0" smtClean="0"/>
              <a:t>,</a:t>
            </a:r>
            <a:r>
              <a:rPr lang="en-GB" sz="1600" i="1" dirty="0" smtClean="0"/>
              <a:t> Categories, Metaphysica</a:t>
            </a:r>
            <a:r>
              <a:rPr lang="it-IT" sz="1600" dirty="0" smtClean="0"/>
              <a:t>, </a:t>
            </a:r>
            <a:r>
              <a:rPr lang="it-IT" sz="1600" i="1" dirty="0" smtClean="0"/>
              <a:t>passim</a:t>
            </a:r>
            <a:r>
              <a:rPr lang="it-IT" sz="1600" dirty="0" smtClean="0"/>
              <a:t>.</a:t>
            </a:r>
            <a:endParaRPr lang="en-GB" sz="1600" dirty="0"/>
          </a:p>
        </p:txBody>
      </p:sp>
      <p:sp>
        <p:nvSpPr>
          <p:cNvPr id="13" name="CasellaDiTesto 12"/>
          <p:cNvSpPr txBox="1"/>
          <p:nvPr/>
        </p:nvSpPr>
        <p:spPr>
          <a:xfrm>
            <a:off x="10113818" y="130464"/>
            <a:ext cx="1440872" cy="338554"/>
          </a:xfrm>
          <a:prstGeom prst="rect">
            <a:avLst/>
          </a:prstGeom>
          <a:noFill/>
        </p:spPr>
        <p:txBody>
          <a:bodyPr wrap="square" rtlCol="0">
            <a:spAutoFit/>
          </a:bodyPr>
          <a:lstStyle/>
          <a:p>
            <a:pPr algn="r"/>
            <a:r>
              <a:rPr lang="it-IT" sz="1600" dirty="0" smtClean="0">
                <a:solidFill>
                  <a:schemeClr val="accent3">
                    <a:lumMod val="75000"/>
                  </a:schemeClr>
                </a:solidFill>
              </a:rPr>
              <a:t>13 </a:t>
            </a:r>
            <a:r>
              <a:rPr lang="it-IT" sz="1600" dirty="0">
                <a:solidFill>
                  <a:schemeClr val="accent3">
                    <a:lumMod val="75000"/>
                  </a:schemeClr>
                </a:solidFill>
              </a:rPr>
              <a:t>of </a:t>
            </a:r>
            <a:r>
              <a:rPr lang="it-IT" sz="1600" dirty="0" smtClean="0">
                <a:solidFill>
                  <a:schemeClr val="accent3">
                    <a:lumMod val="75000"/>
                  </a:schemeClr>
                </a:solidFill>
              </a:rPr>
              <a:t>20</a:t>
            </a:r>
            <a:endParaRPr lang="it-IT" sz="1600" dirty="0">
              <a:solidFill>
                <a:schemeClr val="accent3">
                  <a:lumMod val="75000"/>
                </a:schemeClr>
              </a:solidFill>
            </a:endParaRPr>
          </a:p>
        </p:txBody>
      </p:sp>
    </p:spTree>
    <p:extLst>
      <p:ext uri="{BB962C8B-B14F-4D97-AF65-F5344CB8AC3E}">
        <p14:creationId xmlns:p14="http://schemas.microsoft.com/office/powerpoint/2010/main" val="383382683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additive="base">
                                        <p:cTn id="17" dur="500" fill="hold"/>
                                        <p:tgtEl>
                                          <p:spTgt spid="12"/>
                                        </p:tgtEl>
                                        <p:attrNameLst>
                                          <p:attrName>ppt_x</p:attrName>
                                        </p:attrNameLst>
                                      </p:cBhvr>
                                      <p:tavLst>
                                        <p:tav tm="0">
                                          <p:val>
                                            <p:strVal val="#ppt_x"/>
                                          </p:val>
                                        </p:tav>
                                        <p:tav tm="100000">
                                          <p:val>
                                            <p:strVal val="#ppt_x"/>
                                          </p:val>
                                        </p:tav>
                                      </p:tavLst>
                                    </p:anim>
                                    <p:anim calcmode="lin" valueType="num">
                                      <p:cBhvr additive="base">
                                        <p:cTn id="1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grpId="0"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wipe(down)">
                                      <p:cBhvr>
                                        <p:cTn id="23" dur="5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ntr" presetSubtype="12" fill="hold" nodeType="clickEffect">
                                  <p:stCondLst>
                                    <p:cond delay="0"/>
                                  </p:stCondLst>
                                  <p:childTnLst>
                                    <p:set>
                                      <p:cBhvr>
                                        <p:cTn id="27" dur="1" fill="hold">
                                          <p:stCondLst>
                                            <p:cond delay="0"/>
                                          </p:stCondLst>
                                        </p:cTn>
                                        <p:tgtEl>
                                          <p:spTgt spid="4"/>
                                        </p:tgtEl>
                                        <p:attrNameLst>
                                          <p:attrName>style.visibility</p:attrName>
                                        </p:attrNameLst>
                                      </p:cBhvr>
                                      <p:to>
                                        <p:strVal val="visible"/>
                                      </p:to>
                                    </p:set>
                                    <p:anim calcmode="lin" valueType="num">
                                      <p:cBhvr additive="base">
                                        <p:cTn id="28" dur="500" fill="hold"/>
                                        <p:tgtEl>
                                          <p:spTgt spid="4"/>
                                        </p:tgtEl>
                                        <p:attrNameLst>
                                          <p:attrName>ppt_x</p:attrName>
                                        </p:attrNameLst>
                                      </p:cBhvr>
                                      <p:tavLst>
                                        <p:tav tm="0">
                                          <p:val>
                                            <p:strVal val="0-#ppt_w/2"/>
                                          </p:val>
                                        </p:tav>
                                        <p:tav tm="100000">
                                          <p:val>
                                            <p:strVal val="#ppt_x"/>
                                          </p:val>
                                        </p:tav>
                                      </p:tavLst>
                                    </p:anim>
                                    <p:anim calcmode="lin" valueType="num">
                                      <p:cBhvr additive="base">
                                        <p:cTn id="29"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6" fill="hold" nodeType="clickEffect">
                                  <p:stCondLst>
                                    <p:cond delay="0"/>
                                  </p:stCondLst>
                                  <p:childTnLst>
                                    <p:set>
                                      <p:cBhvr>
                                        <p:cTn id="33" dur="1" fill="hold">
                                          <p:stCondLst>
                                            <p:cond delay="0"/>
                                          </p:stCondLst>
                                        </p:cTn>
                                        <p:tgtEl>
                                          <p:spTgt spid="10"/>
                                        </p:tgtEl>
                                        <p:attrNameLst>
                                          <p:attrName>style.visibility</p:attrName>
                                        </p:attrNameLst>
                                      </p:cBhvr>
                                      <p:to>
                                        <p:strVal val="visible"/>
                                      </p:to>
                                    </p:set>
                                    <p:anim calcmode="lin" valueType="num">
                                      <p:cBhvr additive="base">
                                        <p:cTn id="34" dur="500" fill="hold"/>
                                        <p:tgtEl>
                                          <p:spTgt spid="10"/>
                                        </p:tgtEl>
                                        <p:attrNameLst>
                                          <p:attrName>ppt_x</p:attrName>
                                        </p:attrNameLst>
                                      </p:cBhvr>
                                      <p:tavLst>
                                        <p:tav tm="0">
                                          <p:val>
                                            <p:strVal val="1+#ppt_w/2"/>
                                          </p:val>
                                        </p:tav>
                                        <p:tav tm="100000">
                                          <p:val>
                                            <p:strVal val="#ppt_x"/>
                                          </p:val>
                                        </p:tav>
                                      </p:tavLst>
                                    </p:anim>
                                    <p:anim calcmode="lin" valueType="num">
                                      <p:cBhvr additive="base">
                                        <p:cTn id="35"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 presetClass="entr" presetSubtype="4" fill="hold" nodeType="clickEffect">
                                  <p:stCondLst>
                                    <p:cond delay="0"/>
                                  </p:stCondLst>
                                  <p:childTnLst>
                                    <p:set>
                                      <p:cBhvr>
                                        <p:cTn id="39" dur="1" fill="hold">
                                          <p:stCondLst>
                                            <p:cond delay="0"/>
                                          </p:stCondLst>
                                        </p:cTn>
                                        <p:tgtEl>
                                          <p:spTgt spid="8"/>
                                        </p:tgtEl>
                                        <p:attrNameLst>
                                          <p:attrName>style.visibility</p:attrName>
                                        </p:attrNameLst>
                                      </p:cBhvr>
                                      <p:to>
                                        <p:strVal val="visible"/>
                                      </p:to>
                                    </p:set>
                                    <p:anim calcmode="lin" valueType="num">
                                      <p:cBhvr additive="base">
                                        <p:cTn id="40" dur="500" fill="hold"/>
                                        <p:tgtEl>
                                          <p:spTgt spid="8"/>
                                        </p:tgtEl>
                                        <p:attrNameLst>
                                          <p:attrName>ppt_x</p:attrName>
                                        </p:attrNameLst>
                                      </p:cBhvr>
                                      <p:tavLst>
                                        <p:tav tm="0">
                                          <p:val>
                                            <p:strVal val="#ppt_x"/>
                                          </p:val>
                                        </p:tav>
                                        <p:tav tm="100000">
                                          <p:val>
                                            <p:strVal val="#ppt_x"/>
                                          </p:val>
                                        </p:tav>
                                      </p:tavLst>
                                    </p:anim>
                                    <p:anim calcmode="lin" valueType="num">
                                      <p:cBhvr additive="base">
                                        <p:cTn id="41"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22" presetClass="entr" presetSubtype="4" fill="hold" grpId="0" nodeType="clickEffect">
                                  <p:stCondLst>
                                    <p:cond delay="0"/>
                                  </p:stCondLst>
                                  <p:childTnLst>
                                    <p:set>
                                      <p:cBhvr>
                                        <p:cTn id="45" dur="1" fill="hold">
                                          <p:stCondLst>
                                            <p:cond delay="0"/>
                                          </p:stCondLst>
                                        </p:cTn>
                                        <p:tgtEl>
                                          <p:spTgt spid="5">
                                            <p:txEl>
                                              <p:pRg st="0" end="0"/>
                                            </p:txEl>
                                          </p:spTgt>
                                        </p:tgtEl>
                                        <p:attrNameLst>
                                          <p:attrName>style.visibility</p:attrName>
                                        </p:attrNameLst>
                                      </p:cBhvr>
                                      <p:to>
                                        <p:strVal val="visible"/>
                                      </p:to>
                                    </p:set>
                                    <p:animEffect transition="in" filter="wipe(down)">
                                      <p:cBhvr>
                                        <p:cTn id="46" dur="500"/>
                                        <p:tgtEl>
                                          <p:spTgt spid="5">
                                            <p:txEl>
                                              <p:pRg st="0" end="0"/>
                                            </p:txEl>
                                          </p:spTgt>
                                        </p:tgtEl>
                                      </p:cBhvr>
                                    </p:animEffect>
                                  </p:childTnLst>
                                </p:cTn>
                              </p:par>
                            </p:childTnLst>
                          </p:cTn>
                        </p:par>
                      </p:childTnLst>
                    </p:cTn>
                  </p:par>
                  <p:par>
                    <p:cTn id="47" fill="hold">
                      <p:stCondLst>
                        <p:cond delay="indefinite"/>
                      </p:stCondLst>
                      <p:childTnLst>
                        <p:par>
                          <p:cTn id="48" fill="hold">
                            <p:stCondLst>
                              <p:cond delay="0"/>
                            </p:stCondLst>
                            <p:childTnLst>
                              <p:par>
                                <p:cTn id="49" presetID="22" presetClass="entr" presetSubtype="4" fill="hold" grpId="0" nodeType="clickEffect">
                                  <p:stCondLst>
                                    <p:cond delay="0"/>
                                  </p:stCondLst>
                                  <p:childTnLst>
                                    <p:set>
                                      <p:cBhvr>
                                        <p:cTn id="50" dur="1" fill="hold">
                                          <p:stCondLst>
                                            <p:cond delay="0"/>
                                          </p:stCondLst>
                                        </p:cTn>
                                        <p:tgtEl>
                                          <p:spTgt spid="5">
                                            <p:txEl>
                                              <p:pRg st="1" end="1"/>
                                            </p:txEl>
                                          </p:spTgt>
                                        </p:tgtEl>
                                        <p:attrNameLst>
                                          <p:attrName>style.visibility</p:attrName>
                                        </p:attrNameLst>
                                      </p:cBhvr>
                                      <p:to>
                                        <p:strVal val="visible"/>
                                      </p:to>
                                    </p:set>
                                    <p:animEffect transition="in" filter="wipe(down)">
                                      <p:cBhvr>
                                        <p:cTn id="51" dur="500"/>
                                        <p:tgtEl>
                                          <p:spTgt spid="5">
                                            <p:txEl>
                                              <p:pRg st="1" end="1"/>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22" presetClass="entr" presetSubtype="4" fill="hold" grpId="0" nodeType="clickEffect">
                                  <p:stCondLst>
                                    <p:cond delay="0"/>
                                  </p:stCondLst>
                                  <p:childTnLst>
                                    <p:set>
                                      <p:cBhvr>
                                        <p:cTn id="55" dur="1" fill="hold">
                                          <p:stCondLst>
                                            <p:cond delay="0"/>
                                          </p:stCondLst>
                                        </p:cTn>
                                        <p:tgtEl>
                                          <p:spTgt spid="5">
                                            <p:txEl>
                                              <p:pRg st="2" end="2"/>
                                            </p:txEl>
                                          </p:spTgt>
                                        </p:tgtEl>
                                        <p:attrNameLst>
                                          <p:attrName>style.visibility</p:attrName>
                                        </p:attrNameLst>
                                      </p:cBhvr>
                                      <p:to>
                                        <p:strVal val="visible"/>
                                      </p:to>
                                    </p:set>
                                    <p:animEffect transition="in" filter="wipe(down)">
                                      <p:cBhvr>
                                        <p:cTn id="56" dur="500"/>
                                        <p:tgtEl>
                                          <p:spTgt spid="5">
                                            <p:txEl>
                                              <p:pRg st="2" end="2"/>
                                            </p:txEl>
                                          </p:spTgt>
                                        </p:tgtEl>
                                      </p:cBhvr>
                                    </p:animEffect>
                                  </p:childTnLst>
                                </p:cTn>
                              </p:par>
                            </p:childTnLst>
                          </p:cTn>
                        </p:par>
                      </p:childTnLst>
                    </p:cTn>
                  </p:par>
                  <p:par>
                    <p:cTn id="57" fill="hold">
                      <p:stCondLst>
                        <p:cond delay="indefinite"/>
                      </p:stCondLst>
                      <p:childTnLst>
                        <p:par>
                          <p:cTn id="58" fill="hold">
                            <p:stCondLst>
                              <p:cond delay="0"/>
                            </p:stCondLst>
                            <p:childTnLst>
                              <p:par>
                                <p:cTn id="59" presetID="6" presetClass="entr" presetSubtype="32" fill="hold" nodeType="clickEffect">
                                  <p:stCondLst>
                                    <p:cond delay="0"/>
                                  </p:stCondLst>
                                  <p:childTnLst>
                                    <p:set>
                                      <p:cBhvr>
                                        <p:cTn id="60" dur="1" fill="hold">
                                          <p:stCondLst>
                                            <p:cond delay="0"/>
                                          </p:stCondLst>
                                        </p:cTn>
                                        <p:tgtEl>
                                          <p:spTgt spid="9"/>
                                        </p:tgtEl>
                                        <p:attrNameLst>
                                          <p:attrName>style.visibility</p:attrName>
                                        </p:attrNameLst>
                                      </p:cBhvr>
                                      <p:to>
                                        <p:strVal val="visible"/>
                                      </p:to>
                                    </p:set>
                                    <p:animEffect transition="in" filter="circle(out)">
                                      <p:cBhvr>
                                        <p:cTn id="61"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5" grpId="0" build="p"/>
      <p:bldP spid="1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testo 2"/>
          <p:cNvSpPr>
            <a:spLocks noGrp="1"/>
          </p:cNvSpPr>
          <p:nvPr>
            <p:ph type="body" idx="1"/>
          </p:nvPr>
        </p:nvSpPr>
        <p:spPr/>
        <p:txBody>
          <a:bodyPr/>
          <a:lstStyle/>
          <a:p>
            <a:r>
              <a:rPr lang="it-IT" i="1" dirty="0" smtClean="0">
                <a:solidFill>
                  <a:schemeClr val="accent6"/>
                </a:solidFill>
              </a:rPr>
              <a:t>Privative</a:t>
            </a:r>
            <a:r>
              <a:rPr lang="it-IT" dirty="0" smtClean="0">
                <a:solidFill>
                  <a:schemeClr val="accent6"/>
                </a:solidFill>
              </a:rPr>
              <a:t> </a:t>
            </a:r>
            <a:r>
              <a:rPr lang="it-IT" dirty="0" err="1" smtClean="0">
                <a:solidFill>
                  <a:schemeClr val="accent6"/>
                </a:solidFill>
              </a:rPr>
              <a:t>atypicalness</a:t>
            </a:r>
            <a:endParaRPr lang="it-IT" i="1" dirty="0">
              <a:solidFill>
                <a:schemeClr val="accent6"/>
              </a:solidFill>
            </a:endParaRPr>
          </a:p>
        </p:txBody>
      </p:sp>
      <p:sp>
        <p:nvSpPr>
          <p:cNvPr id="4" name="Segnaposto contenuto 3"/>
          <p:cNvSpPr>
            <a:spLocks noGrp="1"/>
          </p:cNvSpPr>
          <p:nvPr>
            <p:ph sz="half" idx="2"/>
          </p:nvPr>
        </p:nvSpPr>
        <p:spPr>
          <a:xfrm>
            <a:off x="710332" y="1587896"/>
            <a:ext cx="4937655" cy="2319941"/>
          </a:xfrm>
        </p:spPr>
        <p:txBody>
          <a:bodyPr/>
          <a:lstStyle/>
          <a:p>
            <a:r>
              <a:rPr lang="en-GB" dirty="0">
                <a:solidFill>
                  <a:schemeClr val="tx1"/>
                </a:solidFill>
              </a:rPr>
              <a:t>The </a:t>
            </a:r>
            <a:r>
              <a:rPr lang="en-GB" dirty="0" err="1" smtClean="0">
                <a:solidFill>
                  <a:schemeClr val="tx1"/>
                </a:solidFill>
              </a:rPr>
              <a:t>atypicalness</a:t>
            </a:r>
            <a:r>
              <a:rPr lang="en-GB" dirty="0" smtClean="0">
                <a:solidFill>
                  <a:schemeClr val="tx1"/>
                </a:solidFill>
              </a:rPr>
              <a:t> </a:t>
            </a:r>
            <a:r>
              <a:rPr lang="en-GB" dirty="0">
                <a:solidFill>
                  <a:schemeClr val="tx1"/>
                </a:solidFill>
              </a:rPr>
              <a:t>of a fake (counterfeit) 20 € banknote.</a:t>
            </a:r>
          </a:p>
          <a:p>
            <a:r>
              <a:rPr lang="en-GB" dirty="0" smtClean="0">
                <a:solidFill>
                  <a:schemeClr val="tx1"/>
                </a:solidFill>
              </a:rPr>
              <a:t>The </a:t>
            </a:r>
            <a:r>
              <a:rPr lang="en-GB" dirty="0" err="1">
                <a:solidFill>
                  <a:schemeClr val="tx1"/>
                </a:solidFill>
              </a:rPr>
              <a:t>atypicalness</a:t>
            </a:r>
            <a:r>
              <a:rPr lang="en-GB" dirty="0">
                <a:solidFill>
                  <a:schemeClr val="tx1"/>
                </a:solidFill>
              </a:rPr>
              <a:t> </a:t>
            </a:r>
            <a:r>
              <a:rPr lang="en-GB" dirty="0" smtClean="0">
                <a:solidFill>
                  <a:schemeClr val="tx1"/>
                </a:solidFill>
              </a:rPr>
              <a:t>of a lease contract in which something different from money is the consideration for lease.</a:t>
            </a:r>
          </a:p>
        </p:txBody>
      </p:sp>
      <p:sp>
        <p:nvSpPr>
          <p:cNvPr id="5" name="Segnaposto testo 4"/>
          <p:cNvSpPr>
            <a:spLocks noGrp="1"/>
          </p:cNvSpPr>
          <p:nvPr>
            <p:ph type="body" sz="quarter" idx="3"/>
          </p:nvPr>
        </p:nvSpPr>
        <p:spPr/>
        <p:txBody>
          <a:bodyPr/>
          <a:lstStyle/>
          <a:p>
            <a:r>
              <a:rPr lang="it-IT" i="1" dirty="0" smtClean="0">
                <a:solidFill>
                  <a:schemeClr val="accent6"/>
                </a:solidFill>
              </a:rPr>
              <a:t>Negative</a:t>
            </a:r>
            <a:r>
              <a:rPr lang="it-IT" dirty="0" smtClean="0">
                <a:solidFill>
                  <a:schemeClr val="accent6"/>
                </a:solidFill>
              </a:rPr>
              <a:t> </a:t>
            </a:r>
            <a:r>
              <a:rPr lang="it-IT" dirty="0" err="1" smtClean="0">
                <a:solidFill>
                  <a:schemeClr val="accent6"/>
                </a:solidFill>
              </a:rPr>
              <a:t>atypicalness</a:t>
            </a:r>
            <a:endParaRPr lang="it-IT" i="1" dirty="0">
              <a:solidFill>
                <a:schemeClr val="accent6"/>
              </a:solidFill>
            </a:endParaRPr>
          </a:p>
        </p:txBody>
      </p:sp>
      <p:sp>
        <p:nvSpPr>
          <p:cNvPr id="6" name="Segnaposto contenuto 5"/>
          <p:cNvSpPr>
            <a:spLocks noGrp="1"/>
          </p:cNvSpPr>
          <p:nvPr>
            <p:ph sz="quarter" idx="4"/>
          </p:nvPr>
        </p:nvSpPr>
        <p:spPr>
          <a:xfrm>
            <a:off x="5815012" y="1587896"/>
            <a:ext cx="4929188" cy="3030538"/>
          </a:xfrm>
        </p:spPr>
        <p:txBody>
          <a:bodyPr/>
          <a:lstStyle/>
          <a:p>
            <a:r>
              <a:rPr lang="en-GB" dirty="0" smtClean="0">
                <a:solidFill>
                  <a:schemeClr val="tx1"/>
                </a:solidFill>
              </a:rPr>
              <a:t>The </a:t>
            </a:r>
            <a:r>
              <a:rPr lang="en-GB" dirty="0" err="1">
                <a:solidFill>
                  <a:schemeClr val="tx1"/>
                </a:solidFill>
              </a:rPr>
              <a:t>atypicalness</a:t>
            </a:r>
            <a:r>
              <a:rPr lang="en-GB" dirty="0">
                <a:solidFill>
                  <a:schemeClr val="tx1"/>
                </a:solidFill>
              </a:rPr>
              <a:t> </a:t>
            </a:r>
            <a:r>
              <a:rPr lang="en-GB" dirty="0" smtClean="0">
                <a:solidFill>
                  <a:schemeClr val="tx1"/>
                </a:solidFill>
              </a:rPr>
              <a:t>of a 30 € banknote.</a:t>
            </a:r>
          </a:p>
          <a:p>
            <a:r>
              <a:rPr lang="en-GB" dirty="0">
                <a:solidFill>
                  <a:schemeClr val="tx1"/>
                </a:solidFill>
              </a:rPr>
              <a:t>The </a:t>
            </a:r>
            <a:r>
              <a:rPr lang="en-GB" dirty="0" err="1">
                <a:solidFill>
                  <a:schemeClr val="tx1"/>
                </a:solidFill>
              </a:rPr>
              <a:t>atypicalness</a:t>
            </a:r>
            <a:r>
              <a:rPr lang="en-GB" dirty="0">
                <a:solidFill>
                  <a:schemeClr val="tx1"/>
                </a:solidFill>
              </a:rPr>
              <a:t> of scoring a try in football (soccer).</a:t>
            </a:r>
          </a:p>
          <a:p>
            <a:r>
              <a:rPr lang="en-GB" dirty="0" smtClean="0">
                <a:solidFill>
                  <a:schemeClr val="tx1"/>
                </a:solidFill>
              </a:rPr>
              <a:t>The </a:t>
            </a:r>
            <a:r>
              <a:rPr lang="en-GB" dirty="0" err="1">
                <a:solidFill>
                  <a:schemeClr val="tx1"/>
                </a:solidFill>
              </a:rPr>
              <a:t>atypicalness</a:t>
            </a:r>
            <a:r>
              <a:rPr lang="en-GB" dirty="0">
                <a:solidFill>
                  <a:schemeClr val="tx1"/>
                </a:solidFill>
              </a:rPr>
              <a:t> </a:t>
            </a:r>
            <a:r>
              <a:rPr lang="en-GB" dirty="0" smtClean="0">
                <a:solidFill>
                  <a:schemeClr val="tx1"/>
                </a:solidFill>
              </a:rPr>
              <a:t>of castling in draughts: “There is no castling in draughts” (L. </a:t>
            </a:r>
            <a:r>
              <a:rPr lang="en-GB" cap="small" dirty="0" smtClean="0">
                <a:solidFill>
                  <a:schemeClr val="tx1"/>
                </a:solidFill>
              </a:rPr>
              <a:t>Wittgenstein</a:t>
            </a:r>
            <a:r>
              <a:rPr lang="en-GB" dirty="0" smtClean="0">
                <a:solidFill>
                  <a:schemeClr val="tx1"/>
                </a:solidFill>
              </a:rPr>
              <a:t>).</a:t>
            </a:r>
          </a:p>
        </p:txBody>
      </p:sp>
      <p:sp>
        <p:nvSpPr>
          <p:cNvPr id="8" name="Segnaposto contenuto 3"/>
          <p:cNvSpPr txBox="1">
            <a:spLocks/>
          </p:cNvSpPr>
          <p:nvPr/>
        </p:nvSpPr>
        <p:spPr>
          <a:xfrm>
            <a:off x="710331" y="4301029"/>
            <a:ext cx="4937655" cy="1485806"/>
          </a:xfrm>
          <a:prstGeom prst="rect">
            <a:avLst/>
          </a:prstGeom>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pPr marL="0" indent="0">
              <a:buNone/>
            </a:pPr>
            <a:r>
              <a:rPr lang="en-GB" sz="2400" dirty="0" smtClean="0">
                <a:solidFill>
                  <a:schemeClr val="tx1"/>
                </a:solidFill>
              </a:rPr>
              <a:t>Privative </a:t>
            </a:r>
            <a:r>
              <a:rPr lang="en-GB" sz="2400" dirty="0" err="1">
                <a:solidFill>
                  <a:schemeClr val="tx1"/>
                </a:solidFill>
              </a:rPr>
              <a:t>atypicalness</a:t>
            </a:r>
            <a:r>
              <a:rPr lang="en-GB" sz="2400" dirty="0">
                <a:solidFill>
                  <a:schemeClr val="tx1"/>
                </a:solidFill>
              </a:rPr>
              <a:t> </a:t>
            </a:r>
            <a:r>
              <a:rPr lang="en-GB" sz="2400" dirty="0" smtClean="0">
                <a:solidFill>
                  <a:schemeClr val="tx1"/>
                </a:solidFill>
              </a:rPr>
              <a:t>presupposes the </a:t>
            </a:r>
            <a:r>
              <a:rPr lang="en-GB" sz="2400" i="1" dirty="0" smtClean="0">
                <a:solidFill>
                  <a:srgbClr val="FF0000"/>
                </a:solidFill>
              </a:rPr>
              <a:t>existence</a:t>
            </a:r>
            <a:r>
              <a:rPr lang="en-GB" sz="2400" dirty="0" smtClean="0">
                <a:solidFill>
                  <a:schemeClr val="tx1"/>
                </a:solidFill>
              </a:rPr>
              <a:t> of a reference </a:t>
            </a:r>
            <a:r>
              <a:rPr lang="en-GB" sz="2400" i="1" dirty="0" smtClean="0">
                <a:solidFill>
                  <a:srgbClr val="FF0000"/>
                </a:solidFill>
              </a:rPr>
              <a:t>type</a:t>
            </a:r>
            <a:r>
              <a:rPr lang="en-GB" sz="2400" dirty="0" smtClean="0">
                <a:solidFill>
                  <a:schemeClr val="tx1"/>
                </a:solidFill>
              </a:rPr>
              <a:t>.</a:t>
            </a:r>
          </a:p>
        </p:txBody>
      </p:sp>
      <p:sp>
        <p:nvSpPr>
          <p:cNvPr id="9" name="Segnaposto contenuto 3"/>
          <p:cNvSpPr txBox="1">
            <a:spLocks/>
          </p:cNvSpPr>
          <p:nvPr/>
        </p:nvSpPr>
        <p:spPr>
          <a:xfrm>
            <a:off x="6079066" y="4301030"/>
            <a:ext cx="4937655" cy="1485806"/>
          </a:xfrm>
          <a:prstGeom prst="rect">
            <a:avLst/>
          </a:prstGeom>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pPr marL="0" indent="0">
              <a:buNone/>
            </a:pPr>
            <a:r>
              <a:rPr lang="en-GB" sz="2400" dirty="0" smtClean="0">
                <a:solidFill>
                  <a:schemeClr val="tx1"/>
                </a:solidFill>
              </a:rPr>
              <a:t>Negative </a:t>
            </a:r>
            <a:r>
              <a:rPr lang="en-GB" sz="2400" dirty="0" err="1">
                <a:solidFill>
                  <a:schemeClr val="tx1"/>
                </a:solidFill>
              </a:rPr>
              <a:t>atypicalness</a:t>
            </a:r>
            <a:r>
              <a:rPr lang="en-GB" sz="2400" dirty="0">
                <a:solidFill>
                  <a:schemeClr val="tx1"/>
                </a:solidFill>
              </a:rPr>
              <a:t> </a:t>
            </a:r>
            <a:r>
              <a:rPr lang="en-GB" sz="2400" dirty="0" smtClean="0">
                <a:solidFill>
                  <a:schemeClr val="tx1"/>
                </a:solidFill>
              </a:rPr>
              <a:t>is determined by the </a:t>
            </a:r>
            <a:r>
              <a:rPr lang="en-GB" sz="2400" i="1" dirty="0" smtClean="0">
                <a:solidFill>
                  <a:srgbClr val="FF0000"/>
                </a:solidFill>
              </a:rPr>
              <a:t>non-existence</a:t>
            </a:r>
            <a:r>
              <a:rPr lang="en-GB" sz="2400" dirty="0" smtClean="0">
                <a:solidFill>
                  <a:schemeClr val="tx1"/>
                </a:solidFill>
              </a:rPr>
              <a:t> of a reference </a:t>
            </a:r>
            <a:r>
              <a:rPr lang="en-GB" sz="2400" i="1" dirty="0" smtClean="0">
                <a:solidFill>
                  <a:srgbClr val="FF0000"/>
                </a:solidFill>
              </a:rPr>
              <a:t>type</a:t>
            </a:r>
            <a:r>
              <a:rPr lang="en-GB" sz="2400" dirty="0" smtClean="0">
                <a:solidFill>
                  <a:schemeClr val="tx1"/>
                </a:solidFill>
              </a:rPr>
              <a:t>.</a:t>
            </a:r>
          </a:p>
        </p:txBody>
      </p:sp>
      <p:sp>
        <p:nvSpPr>
          <p:cNvPr id="10" name="CasellaDiTesto 9"/>
          <p:cNvSpPr txBox="1"/>
          <p:nvPr/>
        </p:nvSpPr>
        <p:spPr>
          <a:xfrm>
            <a:off x="972079" y="130464"/>
            <a:ext cx="10048346" cy="338554"/>
          </a:xfrm>
          <a:prstGeom prst="rect">
            <a:avLst/>
          </a:prstGeom>
          <a:noFill/>
        </p:spPr>
        <p:txBody>
          <a:bodyPr wrap="square" rtlCol="0">
            <a:spAutoFit/>
          </a:bodyPr>
          <a:lstStyle/>
          <a:p>
            <a:r>
              <a:rPr lang="en-GB" sz="1600" dirty="0" smtClean="0">
                <a:solidFill>
                  <a:schemeClr val="accent3">
                    <a:lumMod val="75000"/>
                  </a:schemeClr>
                </a:solidFill>
              </a:rPr>
              <a:t>3. Two forms of </a:t>
            </a:r>
            <a:r>
              <a:rPr lang="en-GB" sz="1600" dirty="0" err="1" smtClean="0">
                <a:solidFill>
                  <a:schemeClr val="accent3">
                    <a:lumMod val="75000"/>
                  </a:schemeClr>
                </a:solidFill>
              </a:rPr>
              <a:t>atypicalness</a:t>
            </a:r>
            <a:r>
              <a:rPr lang="en-GB" sz="1600" dirty="0" smtClean="0">
                <a:solidFill>
                  <a:schemeClr val="accent3">
                    <a:lumMod val="75000"/>
                  </a:schemeClr>
                </a:solidFill>
              </a:rPr>
              <a:t>: </a:t>
            </a:r>
            <a:r>
              <a:rPr lang="en-GB" sz="1600" i="1" dirty="0" smtClean="0">
                <a:solidFill>
                  <a:schemeClr val="accent3">
                    <a:lumMod val="75000"/>
                  </a:schemeClr>
                </a:solidFill>
              </a:rPr>
              <a:t>privative</a:t>
            </a:r>
            <a:r>
              <a:rPr lang="en-GB" sz="1600" dirty="0" smtClean="0">
                <a:solidFill>
                  <a:schemeClr val="accent3">
                    <a:lumMod val="75000"/>
                  </a:schemeClr>
                </a:solidFill>
              </a:rPr>
              <a:t> </a:t>
            </a:r>
            <a:r>
              <a:rPr lang="en-GB" sz="1600" dirty="0" err="1" smtClean="0">
                <a:solidFill>
                  <a:schemeClr val="accent3">
                    <a:lumMod val="75000"/>
                  </a:schemeClr>
                </a:solidFill>
              </a:rPr>
              <a:t>atypicalness</a:t>
            </a:r>
            <a:r>
              <a:rPr lang="en-GB" sz="1600" dirty="0" smtClean="0">
                <a:solidFill>
                  <a:schemeClr val="accent3">
                    <a:lumMod val="75000"/>
                  </a:schemeClr>
                </a:solidFill>
              </a:rPr>
              <a:t> vs. </a:t>
            </a:r>
            <a:r>
              <a:rPr lang="en-GB" sz="1600" i="1" dirty="0" smtClean="0">
                <a:solidFill>
                  <a:schemeClr val="accent3">
                    <a:lumMod val="75000"/>
                  </a:schemeClr>
                </a:solidFill>
              </a:rPr>
              <a:t>negative</a:t>
            </a:r>
            <a:r>
              <a:rPr lang="en-GB" sz="1600" dirty="0" smtClean="0">
                <a:solidFill>
                  <a:schemeClr val="accent3">
                    <a:lumMod val="75000"/>
                  </a:schemeClr>
                </a:solidFill>
              </a:rPr>
              <a:t> </a:t>
            </a:r>
            <a:r>
              <a:rPr lang="en-GB" sz="1600" dirty="0" err="1" smtClean="0">
                <a:solidFill>
                  <a:schemeClr val="accent3">
                    <a:lumMod val="75000"/>
                  </a:schemeClr>
                </a:solidFill>
              </a:rPr>
              <a:t>atypicalness</a:t>
            </a:r>
            <a:endParaRPr lang="en-GB" sz="1600" dirty="0">
              <a:solidFill>
                <a:schemeClr val="accent3">
                  <a:lumMod val="75000"/>
                </a:schemeClr>
              </a:solidFill>
            </a:endParaRPr>
          </a:p>
        </p:txBody>
      </p:sp>
      <p:sp>
        <p:nvSpPr>
          <p:cNvPr id="11" name="CasellaDiTesto 10"/>
          <p:cNvSpPr txBox="1"/>
          <p:nvPr/>
        </p:nvSpPr>
        <p:spPr>
          <a:xfrm>
            <a:off x="10113818" y="130464"/>
            <a:ext cx="1440872" cy="338554"/>
          </a:xfrm>
          <a:prstGeom prst="rect">
            <a:avLst/>
          </a:prstGeom>
          <a:noFill/>
        </p:spPr>
        <p:txBody>
          <a:bodyPr wrap="square" rtlCol="0">
            <a:spAutoFit/>
          </a:bodyPr>
          <a:lstStyle/>
          <a:p>
            <a:pPr algn="r"/>
            <a:r>
              <a:rPr lang="it-IT" sz="1600" dirty="0" smtClean="0">
                <a:solidFill>
                  <a:schemeClr val="accent3">
                    <a:lumMod val="75000"/>
                  </a:schemeClr>
                </a:solidFill>
              </a:rPr>
              <a:t>14 </a:t>
            </a:r>
            <a:r>
              <a:rPr lang="it-IT" sz="1600" dirty="0">
                <a:solidFill>
                  <a:schemeClr val="accent3">
                    <a:lumMod val="75000"/>
                  </a:schemeClr>
                </a:solidFill>
              </a:rPr>
              <a:t>of </a:t>
            </a:r>
            <a:r>
              <a:rPr lang="it-IT" sz="1600" dirty="0" smtClean="0">
                <a:solidFill>
                  <a:schemeClr val="accent3">
                    <a:lumMod val="75000"/>
                  </a:schemeClr>
                </a:solidFill>
              </a:rPr>
              <a:t>20</a:t>
            </a:r>
            <a:endParaRPr lang="it-IT" sz="1600" dirty="0">
              <a:solidFill>
                <a:schemeClr val="accent3">
                  <a:lumMod val="75000"/>
                </a:schemeClr>
              </a:solidFill>
            </a:endParaRPr>
          </a:p>
        </p:txBody>
      </p:sp>
    </p:spTree>
    <p:extLst>
      <p:ext uri="{BB962C8B-B14F-4D97-AF65-F5344CB8AC3E}">
        <p14:creationId xmlns:p14="http://schemas.microsoft.com/office/powerpoint/2010/main" val="117895104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up)">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wipe(up)">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6">
                                            <p:txEl>
                                              <p:pRg st="0" end="0"/>
                                            </p:txEl>
                                          </p:spTgt>
                                        </p:tgtEl>
                                        <p:attrNameLst>
                                          <p:attrName>style.visibility</p:attrName>
                                        </p:attrNameLst>
                                      </p:cBhvr>
                                      <p:to>
                                        <p:strVal val="visible"/>
                                      </p:to>
                                    </p:set>
                                    <p:animEffect transition="in" filter="wipe(up)">
                                      <p:cBhvr>
                                        <p:cTn id="17" dur="500"/>
                                        <p:tgtEl>
                                          <p:spTgt spid="6">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6">
                                            <p:txEl>
                                              <p:pRg st="1" end="1"/>
                                            </p:txEl>
                                          </p:spTgt>
                                        </p:tgtEl>
                                        <p:attrNameLst>
                                          <p:attrName>style.visibility</p:attrName>
                                        </p:attrNameLst>
                                      </p:cBhvr>
                                      <p:to>
                                        <p:strVal val="visible"/>
                                      </p:to>
                                    </p:set>
                                    <p:animEffect transition="in" filter="wipe(up)">
                                      <p:cBhvr>
                                        <p:cTn id="22" dur="500"/>
                                        <p:tgtEl>
                                          <p:spTgt spid="6">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grpId="0" nodeType="clickEffect">
                                  <p:stCondLst>
                                    <p:cond delay="0"/>
                                  </p:stCondLst>
                                  <p:childTnLst>
                                    <p:set>
                                      <p:cBhvr>
                                        <p:cTn id="26" dur="1" fill="hold">
                                          <p:stCondLst>
                                            <p:cond delay="0"/>
                                          </p:stCondLst>
                                        </p:cTn>
                                        <p:tgtEl>
                                          <p:spTgt spid="6">
                                            <p:txEl>
                                              <p:pRg st="2" end="2"/>
                                            </p:txEl>
                                          </p:spTgt>
                                        </p:tgtEl>
                                        <p:attrNameLst>
                                          <p:attrName>style.visibility</p:attrName>
                                        </p:attrNameLst>
                                      </p:cBhvr>
                                      <p:to>
                                        <p:strVal val="visible"/>
                                      </p:to>
                                    </p:set>
                                    <p:animEffect transition="in" filter="wipe(up)">
                                      <p:cBhvr>
                                        <p:cTn id="27" dur="500"/>
                                        <p:tgtEl>
                                          <p:spTgt spid="6">
                                            <p:txEl>
                                              <p:pRg st="2" end="2"/>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wipe(left)">
                                      <p:cBhvr>
                                        <p:cTn id="32" dur="500"/>
                                        <p:tgtEl>
                                          <p:spTgt spid="8"/>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2"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wipe(right)">
                                      <p:cBhvr>
                                        <p:cTn id="3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6" grpId="0" build="p"/>
      <p:bldP spid="8" grpId="0"/>
      <p:bldP spid="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705769" y="596364"/>
            <a:ext cx="8913812" cy="869423"/>
          </a:xfrm>
        </p:spPr>
        <p:txBody>
          <a:bodyPr anchor="t">
            <a:normAutofit fontScale="90000"/>
          </a:bodyPr>
          <a:lstStyle/>
          <a:p>
            <a:r>
              <a:rPr lang="en-GB" sz="3200" cap="small" dirty="0" smtClean="0">
                <a:solidFill>
                  <a:schemeClr val="accent4">
                    <a:lumMod val="50000"/>
                  </a:schemeClr>
                </a:solidFill>
              </a:rPr>
              <a:t>Negative </a:t>
            </a:r>
            <a:r>
              <a:rPr lang="en-GB" sz="3200" cap="small" dirty="0" err="1" smtClean="0">
                <a:solidFill>
                  <a:schemeClr val="accent4">
                    <a:lumMod val="50000"/>
                  </a:schemeClr>
                </a:solidFill>
              </a:rPr>
              <a:t>atypicalness</a:t>
            </a:r>
            <a:r>
              <a:rPr lang="en-GB" sz="3200" cap="small" dirty="0" smtClean="0">
                <a:solidFill>
                  <a:schemeClr val="accent4">
                    <a:lumMod val="50000"/>
                  </a:schemeClr>
                </a:solidFill>
              </a:rPr>
              <a:t> and normative impossibility</a:t>
            </a:r>
            <a:endParaRPr lang="en-GB" sz="3200" cap="small" dirty="0">
              <a:solidFill>
                <a:schemeClr val="accent4">
                  <a:lumMod val="50000"/>
                </a:schemeClr>
              </a:solidFill>
            </a:endParaRPr>
          </a:p>
        </p:txBody>
      </p:sp>
      <p:sp>
        <p:nvSpPr>
          <p:cNvPr id="3" name="Segnaposto contenuto 2"/>
          <p:cNvSpPr>
            <a:spLocks noGrp="1"/>
          </p:cNvSpPr>
          <p:nvPr>
            <p:ph sz="half" idx="1"/>
          </p:nvPr>
        </p:nvSpPr>
        <p:spPr>
          <a:xfrm>
            <a:off x="1016263" y="1473111"/>
            <a:ext cx="4937655" cy="1655233"/>
          </a:xfrm>
        </p:spPr>
        <p:txBody>
          <a:bodyPr>
            <a:normAutofit/>
          </a:bodyPr>
          <a:lstStyle/>
          <a:p>
            <a:pPr marL="0" indent="0">
              <a:buNone/>
            </a:pPr>
            <a:r>
              <a:rPr lang="en-GB" sz="2400" cap="small" dirty="0" smtClean="0">
                <a:solidFill>
                  <a:schemeClr val="tx1"/>
                </a:solidFill>
              </a:rPr>
              <a:t>Negative </a:t>
            </a:r>
            <a:r>
              <a:rPr lang="en-GB" sz="2400" cap="small" dirty="0" err="1" smtClean="0">
                <a:solidFill>
                  <a:schemeClr val="tx1"/>
                </a:solidFill>
              </a:rPr>
              <a:t>atypicalness</a:t>
            </a:r>
            <a:endParaRPr lang="en-GB" sz="2400" cap="small" dirty="0">
              <a:solidFill>
                <a:schemeClr val="tx1"/>
              </a:solidFill>
            </a:endParaRPr>
          </a:p>
        </p:txBody>
      </p:sp>
      <p:sp>
        <p:nvSpPr>
          <p:cNvPr id="4" name="Segnaposto contenuto 3"/>
          <p:cNvSpPr>
            <a:spLocks noGrp="1"/>
          </p:cNvSpPr>
          <p:nvPr>
            <p:ph sz="half" idx="2"/>
          </p:nvPr>
        </p:nvSpPr>
        <p:spPr>
          <a:xfrm>
            <a:off x="6085946" y="1355591"/>
            <a:ext cx="5160231" cy="2651214"/>
          </a:xfrm>
        </p:spPr>
        <p:txBody>
          <a:bodyPr/>
          <a:lstStyle/>
          <a:p>
            <a:pPr marL="0" indent="0">
              <a:buNone/>
            </a:pPr>
            <a:r>
              <a:rPr lang="en-GB" dirty="0" smtClean="0"/>
              <a:t>Ontological </a:t>
            </a:r>
            <a:r>
              <a:rPr lang="en-GB" sz="2400" cap="small" dirty="0" smtClean="0">
                <a:solidFill>
                  <a:schemeClr val="tx1"/>
                </a:solidFill>
              </a:rPr>
              <a:t>normative impossibility</a:t>
            </a:r>
            <a:r>
              <a:rPr lang="en-GB" dirty="0" smtClean="0"/>
              <a:t>:</a:t>
            </a:r>
          </a:p>
          <a:p>
            <a:pPr marL="0" indent="0">
              <a:buNone/>
            </a:pPr>
            <a:r>
              <a:rPr lang="en-GB" dirty="0" smtClean="0"/>
              <a:t>a normative impossibility which originates (not from the </a:t>
            </a:r>
            <a:r>
              <a:rPr lang="en-GB" i="1" dirty="0" smtClean="0"/>
              <a:t>presence</a:t>
            </a:r>
            <a:r>
              <a:rPr lang="en-GB" dirty="0" smtClean="0"/>
              <a:t> of an impeding norm, but) from the </a:t>
            </a:r>
            <a:r>
              <a:rPr lang="en-GB" i="1" dirty="0" smtClean="0">
                <a:solidFill>
                  <a:schemeClr val="tx1"/>
                </a:solidFill>
              </a:rPr>
              <a:t>absence</a:t>
            </a:r>
            <a:r>
              <a:rPr lang="en-GB" dirty="0" smtClean="0"/>
              <a:t> of specific rules constituting the type.</a:t>
            </a:r>
          </a:p>
          <a:p>
            <a:pPr marL="0" indent="0" algn="r">
              <a:buNone/>
            </a:pPr>
            <a:r>
              <a:rPr lang="en-GB" sz="1600" dirty="0" smtClean="0"/>
              <a:t>(Cfr. </a:t>
            </a:r>
            <a:r>
              <a:rPr lang="en-GB" sz="1600" dirty="0" err="1" smtClean="0"/>
              <a:t>Amedeo</a:t>
            </a:r>
            <a:r>
              <a:rPr lang="en-GB" sz="1600" dirty="0" smtClean="0"/>
              <a:t> G. </a:t>
            </a:r>
            <a:r>
              <a:rPr lang="en-GB" sz="1600" cap="small" dirty="0" smtClean="0"/>
              <a:t>Conte</a:t>
            </a:r>
            <a:r>
              <a:rPr lang="en-GB" sz="1600" dirty="0" smtClean="0"/>
              <a:t> and Paolo </a:t>
            </a:r>
            <a:r>
              <a:rPr lang="en-GB" sz="1600" cap="small" dirty="0" smtClean="0"/>
              <a:t>Di Lucia</a:t>
            </a:r>
            <a:r>
              <a:rPr lang="en-GB" sz="1600" dirty="0" smtClean="0"/>
              <a:t>, 2012)</a:t>
            </a:r>
          </a:p>
          <a:p>
            <a:endParaRPr lang="en-GB" dirty="0"/>
          </a:p>
        </p:txBody>
      </p:sp>
      <p:sp>
        <p:nvSpPr>
          <p:cNvPr id="6" name="Freccia a destra 5"/>
          <p:cNvSpPr/>
          <p:nvPr/>
        </p:nvSpPr>
        <p:spPr>
          <a:xfrm>
            <a:off x="4609707" y="2081353"/>
            <a:ext cx="1080798" cy="47458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CasellaDiTesto 6"/>
          <p:cNvSpPr txBox="1"/>
          <p:nvPr/>
        </p:nvSpPr>
        <p:spPr>
          <a:xfrm>
            <a:off x="972079" y="130464"/>
            <a:ext cx="10048346" cy="338554"/>
          </a:xfrm>
          <a:prstGeom prst="rect">
            <a:avLst/>
          </a:prstGeom>
          <a:noFill/>
        </p:spPr>
        <p:txBody>
          <a:bodyPr wrap="square" rtlCol="0">
            <a:spAutoFit/>
          </a:bodyPr>
          <a:lstStyle/>
          <a:p>
            <a:r>
              <a:rPr lang="en-GB" sz="1600" dirty="0" smtClean="0">
                <a:solidFill>
                  <a:schemeClr val="accent3">
                    <a:lumMod val="75000"/>
                  </a:schemeClr>
                </a:solidFill>
              </a:rPr>
              <a:t>3. Two forms of </a:t>
            </a:r>
            <a:r>
              <a:rPr lang="en-GB" sz="1600" dirty="0" err="1" smtClean="0">
                <a:solidFill>
                  <a:schemeClr val="accent3">
                    <a:lumMod val="75000"/>
                  </a:schemeClr>
                </a:solidFill>
              </a:rPr>
              <a:t>atypicalness</a:t>
            </a:r>
            <a:r>
              <a:rPr lang="en-GB" sz="1600" dirty="0" smtClean="0">
                <a:solidFill>
                  <a:schemeClr val="accent3">
                    <a:lumMod val="75000"/>
                  </a:schemeClr>
                </a:solidFill>
              </a:rPr>
              <a:t>: </a:t>
            </a:r>
            <a:r>
              <a:rPr lang="en-GB" sz="1600" i="1" dirty="0" smtClean="0">
                <a:solidFill>
                  <a:schemeClr val="accent3">
                    <a:lumMod val="75000"/>
                  </a:schemeClr>
                </a:solidFill>
              </a:rPr>
              <a:t>privative</a:t>
            </a:r>
            <a:r>
              <a:rPr lang="en-GB" sz="1600" dirty="0" smtClean="0">
                <a:solidFill>
                  <a:schemeClr val="accent3">
                    <a:lumMod val="75000"/>
                  </a:schemeClr>
                </a:solidFill>
              </a:rPr>
              <a:t> </a:t>
            </a:r>
            <a:r>
              <a:rPr lang="en-GB" sz="1600" dirty="0" err="1">
                <a:solidFill>
                  <a:schemeClr val="accent3">
                    <a:lumMod val="75000"/>
                  </a:schemeClr>
                </a:solidFill>
              </a:rPr>
              <a:t>atypicalness</a:t>
            </a:r>
            <a:r>
              <a:rPr lang="en-GB" sz="1600" dirty="0">
                <a:solidFill>
                  <a:schemeClr val="accent3">
                    <a:lumMod val="75000"/>
                  </a:schemeClr>
                </a:solidFill>
              </a:rPr>
              <a:t> </a:t>
            </a:r>
            <a:r>
              <a:rPr lang="en-GB" sz="1600" dirty="0" smtClean="0">
                <a:solidFill>
                  <a:schemeClr val="accent3">
                    <a:lumMod val="75000"/>
                  </a:schemeClr>
                </a:solidFill>
              </a:rPr>
              <a:t>vs. </a:t>
            </a:r>
            <a:r>
              <a:rPr lang="en-GB" sz="1600" i="1" dirty="0" smtClean="0">
                <a:solidFill>
                  <a:schemeClr val="accent3">
                    <a:lumMod val="75000"/>
                  </a:schemeClr>
                </a:solidFill>
              </a:rPr>
              <a:t>negative</a:t>
            </a:r>
            <a:r>
              <a:rPr lang="en-GB" sz="1600" dirty="0" smtClean="0">
                <a:solidFill>
                  <a:schemeClr val="accent3">
                    <a:lumMod val="75000"/>
                  </a:schemeClr>
                </a:solidFill>
              </a:rPr>
              <a:t> </a:t>
            </a:r>
            <a:r>
              <a:rPr lang="en-GB" sz="1600" dirty="0" err="1">
                <a:solidFill>
                  <a:schemeClr val="accent3">
                    <a:lumMod val="75000"/>
                  </a:schemeClr>
                </a:solidFill>
              </a:rPr>
              <a:t>atypicalness</a:t>
            </a:r>
            <a:endParaRPr lang="en-GB" sz="1600" dirty="0">
              <a:solidFill>
                <a:schemeClr val="accent3">
                  <a:lumMod val="75000"/>
                </a:schemeClr>
              </a:solidFill>
            </a:endParaRPr>
          </a:p>
        </p:txBody>
      </p:sp>
      <p:sp>
        <p:nvSpPr>
          <p:cNvPr id="8" name="CasellaDiTesto 7"/>
          <p:cNvSpPr txBox="1"/>
          <p:nvPr/>
        </p:nvSpPr>
        <p:spPr>
          <a:xfrm>
            <a:off x="3600450" y="3981202"/>
            <a:ext cx="7419975" cy="1969770"/>
          </a:xfrm>
          <a:prstGeom prst="rect">
            <a:avLst/>
          </a:prstGeom>
          <a:noFill/>
        </p:spPr>
        <p:txBody>
          <a:bodyPr wrap="square" rtlCol="0">
            <a:spAutoFit/>
          </a:bodyPr>
          <a:lstStyle/>
          <a:p>
            <a:r>
              <a:rPr lang="en-GB" dirty="0" smtClean="0"/>
              <a:t>“All these acts could not exist (that is, it wouldn’t be possible to perform them), if </a:t>
            </a:r>
            <a:r>
              <a:rPr lang="en-GB" dirty="0"/>
              <a:t>the norm constituting </a:t>
            </a:r>
            <a:r>
              <a:rPr lang="en-GB" dirty="0" smtClean="0"/>
              <a:t>them didn’t exist.</a:t>
            </a:r>
          </a:p>
          <a:p>
            <a:r>
              <a:rPr lang="en-GB" dirty="0" smtClean="0"/>
              <a:t>As well as it is impossible to “capture a pawn” without the laws of chess, it is impossible to donate a horse to anybody without the norms instituting legal property and the [type of] act of donation”.</a:t>
            </a:r>
          </a:p>
          <a:p>
            <a:pPr algn="r"/>
            <a:r>
              <a:rPr lang="en-GB" sz="1400" dirty="0" err="1" smtClean="0"/>
              <a:t>Cz</a:t>
            </a:r>
            <a:r>
              <a:rPr lang="en-GB" sz="1400" cap="small" dirty="0" smtClean="0"/>
              <a:t>. Znamierowski</a:t>
            </a:r>
            <a:r>
              <a:rPr lang="en-GB" sz="1400" dirty="0" smtClean="0"/>
              <a:t>,1924 </a:t>
            </a:r>
            <a:endParaRPr lang="en-GB" sz="1400" dirty="0"/>
          </a:p>
        </p:txBody>
      </p:sp>
      <p:pic>
        <p:nvPicPr>
          <p:cNvPr id="10" name="Immagine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72079" y="3247944"/>
            <a:ext cx="1817888" cy="2196843"/>
          </a:xfrm>
          <a:prstGeom prst="rect">
            <a:avLst/>
          </a:prstGeom>
        </p:spPr>
      </p:pic>
      <p:sp>
        <p:nvSpPr>
          <p:cNvPr id="11" name="CasellaDiTesto 10"/>
          <p:cNvSpPr txBox="1"/>
          <p:nvPr/>
        </p:nvSpPr>
        <p:spPr>
          <a:xfrm>
            <a:off x="972079" y="5578475"/>
            <a:ext cx="2334873" cy="523220"/>
          </a:xfrm>
          <a:prstGeom prst="rect">
            <a:avLst/>
          </a:prstGeom>
          <a:noFill/>
        </p:spPr>
        <p:txBody>
          <a:bodyPr wrap="square" rtlCol="0">
            <a:spAutoFit/>
          </a:bodyPr>
          <a:lstStyle/>
          <a:p>
            <a:r>
              <a:rPr lang="en-GB" sz="1400" dirty="0" err="1" smtClean="0"/>
              <a:t>Czesław</a:t>
            </a:r>
            <a:r>
              <a:rPr lang="en-GB" sz="1400" dirty="0" smtClean="0"/>
              <a:t> </a:t>
            </a:r>
            <a:r>
              <a:rPr lang="en-GB" sz="1400" cap="small" dirty="0" err="1" smtClean="0"/>
              <a:t>Znamierowski</a:t>
            </a:r>
            <a:r>
              <a:rPr lang="en-GB" sz="1400" cap="small" dirty="0" smtClean="0"/>
              <a:t/>
            </a:r>
            <a:br>
              <a:rPr lang="en-GB" sz="1400" cap="small" dirty="0" smtClean="0"/>
            </a:br>
            <a:r>
              <a:rPr lang="en-GB" sz="1400" dirty="0" smtClean="0"/>
              <a:t>(1888-1967)</a:t>
            </a:r>
            <a:endParaRPr lang="en-GB" sz="1400" dirty="0"/>
          </a:p>
        </p:txBody>
      </p:sp>
      <p:sp>
        <p:nvSpPr>
          <p:cNvPr id="12" name="CasellaDiTesto 11"/>
          <p:cNvSpPr txBox="1"/>
          <p:nvPr/>
        </p:nvSpPr>
        <p:spPr>
          <a:xfrm>
            <a:off x="10113818" y="130464"/>
            <a:ext cx="1440872" cy="338554"/>
          </a:xfrm>
          <a:prstGeom prst="rect">
            <a:avLst/>
          </a:prstGeom>
          <a:noFill/>
        </p:spPr>
        <p:txBody>
          <a:bodyPr wrap="square" rtlCol="0">
            <a:spAutoFit/>
          </a:bodyPr>
          <a:lstStyle/>
          <a:p>
            <a:pPr algn="r"/>
            <a:r>
              <a:rPr lang="it-IT" sz="1600" dirty="0" smtClean="0">
                <a:solidFill>
                  <a:schemeClr val="accent3">
                    <a:lumMod val="75000"/>
                  </a:schemeClr>
                </a:solidFill>
              </a:rPr>
              <a:t>15 </a:t>
            </a:r>
            <a:r>
              <a:rPr lang="it-IT" sz="1600" dirty="0">
                <a:solidFill>
                  <a:schemeClr val="accent3">
                    <a:lumMod val="75000"/>
                  </a:schemeClr>
                </a:solidFill>
              </a:rPr>
              <a:t>of </a:t>
            </a:r>
            <a:r>
              <a:rPr lang="it-IT" sz="1600" dirty="0" smtClean="0">
                <a:solidFill>
                  <a:schemeClr val="accent3">
                    <a:lumMod val="75000"/>
                  </a:schemeClr>
                </a:solidFill>
              </a:rPr>
              <a:t>20</a:t>
            </a:r>
            <a:endParaRPr lang="it-IT" sz="1600" dirty="0">
              <a:solidFill>
                <a:schemeClr val="accent3">
                  <a:lumMod val="75000"/>
                </a:schemeClr>
              </a:solidFill>
            </a:endParaRPr>
          </a:p>
        </p:txBody>
      </p:sp>
    </p:spTree>
    <p:extLst>
      <p:ext uri="{BB962C8B-B14F-4D97-AF65-F5344CB8AC3E}">
        <p14:creationId xmlns:p14="http://schemas.microsoft.com/office/powerpoint/2010/main" val="386737998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left)">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left)">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2" fill="hold" grpId="0" nodeType="clickEffect">
                                  <p:stCondLst>
                                    <p:cond delay="0"/>
                                  </p:stCondLst>
                                  <p:childTnLst>
                                    <p:set>
                                      <p:cBhvr>
                                        <p:cTn id="21" dur="1" fill="hold">
                                          <p:stCondLst>
                                            <p:cond delay="0"/>
                                          </p:stCondLst>
                                        </p:cTn>
                                        <p:tgtEl>
                                          <p:spTgt spid="4">
                                            <p:txEl>
                                              <p:pRg st="0" end="0"/>
                                            </p:txEl>
                                          </p:spTgt>
                                        </p:tgtEl>
                                        <p:attrNameLst>
                                          <p:attrName>style.visibility</p:attrName>
                                        </p:attrNameLst>
                                      </p:cBhvr>
                                      <p:to>
                                        <p:strVal val="visible"/>
                                      </p:to>
                                    </p:set>
                                    <p:animEffect transition="in" filter="wipe(right)">
                                      <p:cBhvr>
                                        <p:cTn id="22" dur="500"/>
                                        <p:tgtEl>
                                          <p:spTgt spid="4">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2" fill="hold" grpId="0" nodeType="clickEffect">
                                  <p:stCondLst>
                                    <p:cond delay="0"/>
                                  </p:stCondLst>
                                  <p:childTnLst>
                                    <p:set>
                                      <p:cBhvr>
                                        <p:cTn id="26" dur="1" fill="hold">
                                          <p:stCondLst>
                                            <p:cond delay="0"/>
                                          </p:stCondLst>
                                        </p:cTn>
                                        <p:tgtEl>
                                          <p:spTgt spid="4">
                                            <p:txEl>
                                              <p:pRg st="1" end="1"/>
                                            </p:txEl>
                                          </p:spTgt>
                                        </p:tgtEl>
                                        <p:attrNameLst>
                                          <p:attrName>style.visibility</p:attrName>
                                        </p:attrNameLst>
                                      </p:cBhvr>
                                      <p:to>
                                        <p:strVal val="visible"/>
                                      </p:to>
                                    </p:set>
                                    <p:animEffect transition="in" filter="wipe(right)">
                                      <p:cBhvr>
                                        <p:cTn id="27" dur="500"/>
                                        <p:tgtEl>
                                          <p:spTgt spid="4">
                                            <p:txEl>
                                              <p:pRg st="1" end="1"/>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2" fill="hold" grpId="0" nodeType="clickEffect">
                                  <p:stCondLst>
                                    <p:cond delay="0"/>
                                  </p:stCondLst>
                                  <p:childTnLst>
                                    <p:set>
                                      <p:cBhvr>
                                        <p:cTn id="31" dur="1" fill="hold">
                                          <p:stCondLst>
                                            <p:cond delay="0"/>
                                          </p:stCondLst>
                                        </p:cTn>
                                        <p:tgtEl>
                                          <p:spTgt spid="4">
                                            <p:txEl>
                                              <p:pRg st="2" end="2"/>
                                            </p:txEl>
                                          </p:spTgt>
                                        </p:tgtEl>
                                        <p:attrNameLst>
                                          <p:attrName>style.visibility</p:attrName>
                                        </p:attrNameLst>
                                      </p:cBhvr>
                                      <p:to>
                                        <p:strVal val="visible"/>
                                      </p:to>
                                    </p:set>
                                    <p:animEffect transition="in" filter="wipe(right)">
                                      <p:cBhvr>
                                        <p:cTn id="32" dur="500"/>
                                        <p:tgtEl>
                                          <p:spTgt spid="4">
                                            <p:txEl>
                                              <p:pRg st="2" end="2"/>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wipe(left)">
                                      <p:cBhvr>
                                        <p:cTn id="37" dur="500"/>
                                        <p:tgtEl>
                                          <p:spTgt spid="11"/>
                                        </p:tgtEl>
                                      </p:cBhvr>
                                    </p:animEffect>
                                  </p:childTnLst>
                                </p:cTn>
                              </p:par>
                            </p:childTnLst>
                          </p:cTn>
                        </p:par>
                        <p:par>
                          <p:cTn id="38" fill="hold">
                            <p:stCondLst>
                              <p:cond delay="500"/>
                            </p:stCondLst>
                            <p:childTnLst>
                              <p:par>
                                <p:cTn id="39" presetID="14" presetClass="entr" presetSubtype="10" fill="hold" nodeType="afterEffect">
                                  <p:stCondLst>
                                    <p:cond delay="0"/>
                                  </p:stCondLst>
                                  <p:childTnLst>
                                    <p:set>
                                      <p:cBhvr>
                                        <p:cTn id="40" dur="1" fill="hold">
                                          <p:stCondLst>
                                            <p:cond delay="0"/>
                                          </p:stCondLst>
                                        </p:cTn>
                                        <p:tgtEl>
                                          <p:spTgt spid="10"/>
                                        </p:tgtEl>
                                        <p:attrNameLst>
                                          <p:attrName>style.visibility</p:attrName>
                                        </p:attrNameLst>
                                      </p:cBhvr>
                                      <p:to>
                                        <p:strVal val="visible"/>
                                      </p:to>
                                    </p:set>
                                    <p:animEffect transition="in" filter="randombar(horizontal)">
                                      <p:cBhvr>
                                        <p:cTn id="41" dur="500"/>
                                        <p:tgtEl>
                                          <p:spTgt spid="10"/>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8" fill="hold" grpId="0" nodeType="clickEffect">
                                  <p:stCondLst>
                                    <p:cond delay="0"/>
                                  </p:stCondLst>
                                  <p:iterate type="lt">
                                    <p:tmPct val="4000"/>
                                  </p:iterate>
                                  <p:childTnLst>
                                    <p:set>
                                      <p:cBhvr>
                                        <p:cTn id="45" dur="1" fill="hold">
                                          <p:stCondLst>
                                            <p:cond delay="0"/>
                                          </p:stCondLst>
                                        </p:cTn>
                                        <p:tgtEl>
                                          <p:spTgt spid="8"/>
                                        </p:tgtEl>
                                        <p:attrNameLst>
                                          <p:attrName>style.visibility</p:attrName>
                                        </p:attrNameLst>
                                      </p:cBhvr>
                                      <p:to>
                                        <p:strVal val="visible"/>
                                      </p:to>
                                    </p:set>
                                    <p:animEffect transition="in" filter="wipe(left)">
                                      <p:cBhvr>
                                        <p:cTn id="4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4" grpId="0" build="p"/>
      <p:bldP spid="6" grpId="0" animBg="1"/>
      <p:bldP spid="8" grpId="0"/>
      <p:bldP spid="1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1"/>
          <p:cNvSpPr txBox="1">
            <a:spLocks/>
          </p:cNvSpPr>
          <p:nvPr/>
        </p:nvSpPr>
        <p:spPr>
          <a:xfrm>
            <a:off x="1284286" y="685800"/>
            <a:ext cx="9221789" cy="4730750"/>
          </a:xfrm>
          <a:prstGeom prst="rect">
            <a:avLst/>
          </a:prstGeom>
          <a:effectLst/>
        </p:spPr>
        <p:txBody>
          <a:bodyPr vert="horz" lIns="91440" tIns="45720" rIns="91440" bIns="45720" rtlCol="0" anchor="ctr">
            <a:normAutofit/>
          </a:bodyPr>
          <a:lstStyle>
            <a:lvl1pPr algn="l" defTabSz="457200" rtl="0" eaLnBrk="1" latinLnBrk="0" hangingPunct="1">
              <a:spcBef>
                <a:spcPct val="0"/>
              </a:spcBef>
              <a:buNone/>
              <a:defRPr sz="3600" b="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GB" dirty="0" smtClean="0">
                <a:solidFill>
                  <a:schemeClr val="accent3">
                    <a:lumMod val="50000"/>
                  </a:schemeClr>
                </a:solidFill>
              </a:rPr>
              <a:t>5.</a:t>
            </a:r>
            <a:br>
              <a:rPr lang="en-GB" dirty="0" smtClean="0">
                <a:solidFill>
                  <a:schemeClr val="accent3">
                    <a:lumMod val="50000"/>
                  </a:schemeClr>
                </a:solidFill>
              </a:rPr>
            </a:br>
            <a:r>
              <a:rPr lang="en-GB" i="1" dirty="0" smtClean="0">
                <a:solidFill>
                  <a:schemeClr val="accent3">
                    <a:lumMod val="50000"/>
                  </a:schemeClr>
                </a:solidFill>
              </a:rPr>
              <a:t>analogical</a:t>
            </a:r>
            <a:r>
              <a:rPr lang="en-GB" dirty="0" smtClean="0">
                <a:solidFill>
                  <a:schemeClr val="accent3">
                    <a:lumMod val="50000"/>
                  </a:schemeClr>
                </a:solidFill>
              </a:rPr>
              <a:t> Types</a:t>
            </a:r>
          </a:p>
          <a:p>
            <a:pPr algn="ctr"/>
            <a:r>
              <a:rPr lang="en-GB" dirty="0" smtClean="0">
                <a:solidFill>
                  <a:schemeClr val="accent3">
                    <a:lumMod val="50000"/>
                  </a:schemeClr>
                </a:solidFill>
              </a:rPr>
              <a:t>vs.</a:t>
            </a:r>
          </a:p>
          <a:p>
            <a:pPr algn="ctr"/>
            <a:r>
              <a:rPr lang="en-GB" i="1" dirty="0" err="1" smtClean="0">
                <a:solidFill>
                  <a:schemeClr val="accent3">
                    <a:lumMod val="50000"/>
                  </a:schemeClr>
                </a:solidFill>
              </a:rPr>
              <a:t>katalogical</a:t>
            </a:r>
            <a:r>
              <a:rPr lang="en-GB" dirty="0" smtClean="0">
                <a:solidFill>
                  <a:schemeClr val="accent3">
                    <a:lumMod val="50000"/>
                  </a:schemeClr>
                </a:solidFill>
              </a:rPr>
              <a:t> types</a:t>
            </a:r>
            <a:endParaRPr lang="en-GB" dirty="0">
              <a:solidFill>
                <a:schemeClr val="accent3">
                  <a:lumMod val="50000"/>
                </a:schemeClr>
              </a:solidFill>
            </a:endParaRPr>
          </a:p>
        </p:txBody>
      </p:sp>
    </p:spTree>
    <p:extLst>
      <p:ext uri="{BB962C8B-B14F-4D97-AF65-F5344CB8AC3E}">
        <p14:creationId xmlns:p14="http://schemas.microsoft.com/office/powerpoint/2010/main" val="1902237180"/>
      </p:ext>
    </p:extLst>
  </p:cSld>
  <p:clrMapOvr>
    <a:masterClrMapping/>
  </p:clrMapOvr>
  <p:transition spd="slow">
    <p:push dir="u"/>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testo 2"/>
          <p:cNvSpPr>
            <a:spLocks noGrp="1"/>
          </p:cNvSpPr>
          <p:nvPr>
            <p:ph type="body" idx="1"/>
          </p:nvPr>
        </p:nvSpPr>
        <p:spPr>
          <a:xfrm>
            <a:off x="970492" y="565728"/>
            <a:ext cx="4649787" cy="576262"/>
          </a:xfrm>
        </p:spPr>
        <p:txBody>
          <a:bodyPr/>
          <a:lstStyle/>
          <a:p>
            <a:r>
              <a:rPr lang="en-GB" i="1" cap="small" dirty="0" smtClean="0"/>
              <a:t>Analogical </a:t>
            </a:r>
            <a:r>
              <a:rPr lang="en-GB" cap="small" dirty="0" smtClean="0"/>
              <a:t>types</a:t>
            </a:r>
            <a:endParaRPr lang="en-GB" cap="small" dirty="0"/>
          </a:p>
        </p:txBody>
      </p:sp>
      <p:sp>
        <p:nvSpPr>
          <p:cNvPr id="4" name="Segnaposto contenuto 3"/>
          <p:cNvSpPr>
            <a:spLocks noGrp="1"/>
          </p:cNvSpPr>
          <p:nvPr>
            <p:ph sz="half" idx="2"/>
          </p:nvPr>
        </p:nvSpPr>
        <p:spPr>
          <a:xfrm>
            <a:off x="682624" y="1238700"/>
            <a:ext cx="4937655" cy="4358746"/>
          </a:xfrm>
        </p:spPr>
        <p:txBody>
          <a:bodyPr>
            <a:normAutofit fontScale="92500" lnSpcReduction="20000"/>
          </a:bodyPr>
          <a:lstStyle/>
          <a:p>
            <a:r>
              <a:rPr lang="en-GB" dirty="0" smtClean="0"/>
              <a:t>An </a:t>
            </a:r>
            <a:r>
              <a:rPr lang="en-GB" i="1" cap="small" dirty="0" smtClean="0"/>
              <a:t>analogical type </a:t>
            </a:r>
            <a:r>
              <a:rPr lang="en-GB" dirty="0" smtClean="0"/>
              <a:t>is obtained </a:t>
            </a:r>
            <a:r>
              <a:rPr lang="en-GB" i="1" dirty="0" smtClean="0">
                <a:solidFill>
                  <a:schemeClr val="tx1"/>
                </a:solidFill>
              </a:rPr>
              <a:t>per </a:t>
            </a:r>
            <a:r>
              <a:rPr lang="en-GB" i="1" dirty="0" err="1" smtClean="0">
                <a:solidFill>
                  <a:schemeClr val="tx1"/>
                </a:solidFill>
              </a:rPr>
              <a:t>analogiam</a:t>
            </a:r>
            <a:r>
              <a:rPr lang="en-GB" dirty="0" smtClean="0">
                <a:solidFill>
                  <a:schemeClr val="tx1"/>
                </a:solidFill>
              </a:rPr>
              <a:t> </a:t>
            </a:r>
            <a:r>
              <a:rPr lang="en-GB" dirty="0" smtClean="0"/>
              <a:t>and abstraction from the its tokens.</a:t>
            </a:r>
          </a:p>
          <a:p>
            <a:endParaRPr lang="en-GB" dirty="0" smtClean="0"/>
          </a:p>
          <a:p>
            <a:r>
              <a:rPr lang="en-GB" dirty="0" smtClean="0"/>
              <a:t>Properties are transmitted in an </a:t>
            </a:r>
            <a:r>
              <a:rPr lang="en-GB" cap="small" dirty="0" smtClean="0">
                <a:solidFill>
                  <a:schemeClr val="tx1"/>
                </a:solidFill>
              </a:rPr>
              <a:t>upward direction </a:t>
            </a:r>
            <a:r>
              <a:rPr lang="en-GB" dirty="0" smtClean="0"/>
              <a:t>(</a:t>
            </a:r>
            <a:r>
              <a:rPr lang="en-GB" i="1" dirty="0" err="1" smtClean="0">
                <a:solidFill>
                  <a:schemeClr val="tx1"/>
                </a:solidFill>
              </a:rPr>
              <a:t>aná</a:t>
            </a:r>
            <a:r>
              <a:rPr lang="en-GB" i="1" dirty="0" smtClean="0">
                <a:solidFill>
                  <a:schemeClr val="tx1"/>
                </a:solidFill>
              </a:rPr>
              <a:t>-basis</a:t>
            </a:r>
            <a:r>
              <a:rPr lang="en-GB" dirty="0" smtClean="0"/>
              <a:t>), from the </a:t>
            </a:r>
            <a:r>
              <a:rPr lang="en-GB" i="1" dirty="0" smtClean="0"/>
              <a:t>tokens</a:t>
            </a:r>
            <a:r>
              <a:rPr lang="en-GB" dirty="0" smtClean="0"/>
              <a:t> to the </a:t>
            </a:r>
            <a:r>
              <a:rPr lang="en-GB" i="1" dirty="0" smtClean="0"/>
              <a:t>type</a:t>
            </a:r>
            <a:r>
              <a:rPr lang="en-GB" dirty="0" smtClean="0"/>
              <a:t>: </a:t>
            </a:r>
            <a:r>
              <a:rPr lang="en-GB" dirty="0" smtClean="0">
                <a:solidFill>
                  <a:schemeClr val="tx1"/>
                </a:solidFill>
              </a:rPr>
              <a:t>the </a:t>
            </a:r>
            <a:r>
              <a:rPr lang="en-GB" i="1" dirty="0" smtClean="0">
                <a:solidFill>
                  <a:schemeClr val="tx1"/>
                </a:solidFill>
              </a:rPr>
              <a:t>type</a:t>
            </a:r>
            <a:r>
              <a:rPr lang="en-GB" dirty="0" smtClean="0">
                <a:solidFill>
                  <a:schemeClr val="tx1"/>
                </a:solidFill>
              </a:rPr>
              <a:t> </a:t>
            </a:r>
            <a:r>
              <a:rPr lang="en-GB" cap="small" dirty="0" smtClean="0">
                <a:solidFill>
                  <a:schemeClr val="tx1"/>
                </a:solidFill>
              </a:rPr>
              <a:t>mirrors</a:t>
            </a:r>
            <a:r>
              <a:rPr lang="en-GB" dirty="0" smtClean="0">
                <a:solidFill>
                  <a:schemeClr val="tx1"/>
                </a:solidFill>
              </a:rPr>
              <a:t> the properties of its </a:t>
            </a:r>
            <a:r>
              <a:rPr lang="en-GB" i="1" dirty="0" smtClean="0">
                <a:solidFill>
                  <a:schemeClr val="tx1"/>
                </a:solidFill>
              </a:rPr>
              <a:t>tokens</a:t>
            </a:r>
            <a:r>
              <a:rPr lang="en-GB" dirty="0" smtClean="0"/>
              <a:t>.</a:t>
            </a:r>
          </a:p>
          <a:p>
            <a:endParaRPr lang="en-GB" dirty="0" smtClean="0"/>
          </a:p>
          <a:p>
            <a:r>
              <a:rPr lang="en-GB" dirty="0" smtClean="0"/>
              <a:t>The </a:t>
            </a:r>
            <a:r>
              <a:rPr lang="en-GB" i="1" dirty="0" smtClean="0">
                <a:solidFill>
                  <a:schemeClr val="tx1"/>
                </a:solidFill>
              </a:rPr>
              <a:t>tokens</a:t>
            </a:r>
            <a:r>
              <a:rPr lang="en-GB" dirty="0" smtClean="0">
                <a:solidFill>
                  <a:schemeClr val="tx1"/>
                </a:solidFill>
              </a:rPr>
              <a:t> are the </a:t>
            </a:r>
            <a:r>
              <a:rPr lang="en-GB" i="1" cap="small" dirty="0" err="1" smtClean="0">
                <a:solidFill>
                  <a:schemeClr val="tx1"/>
                </a:solidFill>
              </a:rPr>
              <a:t>prius</a:t>
            </a:r>
            <a:r>
              <a:rPr lang="en-GB" dirty="0" smtClean="0"/>
              <a:t>, the </a:t>
            </a:r>
            <a:r>
              <a:rPr lang="en-GB" i="1" dirty="0" smtClean="0"/>
              <a:t>type</a:t>
            </a:r>
            <a:r>
              <a:rPr lang="en-GB" dirty="0" smtClean="0"/>
              <a:t> is the </a:t>
            </a:r>
            <a:r>
              <a:rPr lang="en-GB" i="1" cap="small" dirty="0" err="1" smtClean="0"/>
              <a:t>posterius</a:t>
            </a:r>
            <a:r>
              <a:rPr lang="en-GB" dirty="0" smtClean="0"/>
              <a:t>.</a:t>
            </a:r>
          </a:p>
          <a:p>
            <a:endParaRPr lang="en-GB" i="1" dirty="0"/>
          </a:p>
          <a:p>
            <a:r>
              <a:rPr lang="en-GB" dirty="0" smtClean="0"/>
              <a:t>Prevailing </a:t>
            </a:r>
            <a:r>
              <a:rPr lang="en-GB" i="1" cap="small" dirty="0" smtClean="0">
                <a:solidFill>
                  <a:schemeClr val="tx1"/>
                </a:solidFill>
              </a:rPr>
              <a:t>cognitive</a:t>
            </a:r>
            <a:r>
              <a:rPr lang="en-GB" dirty="0" smtClean="0">
                <a:solidFill>
                  <a:schemeClr val="tx1"/>
                </a:solidFill>
              </a:rPr>
              <a:t> </a:t>
            </a:r>
            <a:r>
              <a:rPr lang="en-GB" dirty="0" smtClean="0"/>
              <a:t>function, and </a:t>
            </a:r>
            <a:r>
              <a:rPr lang="en-GB" i="1" cap="small" dirty="0" smtClean="0">
                <a:solidFill>
                  <a:schemeClr val="tx1"/>
                </a:solidFill>
              </a:rPr>
              <a:t>epistemological</a:t>
            </a:r>
            <a:r>
              <a:rPr lang="en-GB" dirty="0" smtClean="0">
                <a:solidFill>
                  <a:schemeClr val="tx1"/>
                </a:solidFill>
              </a:rPr>
              <a:t> import</a:t>
            </a:r>
            <a:r>
              <a:rPr lang="en-GB" dirty="0" smtClean="0"/>
              <a:t>.</a:t>
            </a:r>
            <a:endParaRPr lang="en-GB" dirty="0"/>
          </a:p>
        </p:txBody>
      </p:sp>
      <p:sp>
        <p:nvSpPr>
          <p:cNvPr id="5" name="Segnaposto testo 4"/>
          <p:cNvSpPr>
            <a:spLocks noGrp="1"/>
          </p:cNvSpPr>
          <p:nvPr>
            <p:ph type="body" sz="quarter" idx="3"/>
          </p:nvPr>
        </p:nvSpPr>
        <p:spPr>
          <a:xfrm>
            <a:off x="6079066" y="565728"/>
            <a:ext cx="4665134" cy="576262"/>
          </a:xfrm>
        </p:spPr>
        <p:txBody>
          <a:bodyPr/>
          <a:lstStyle/>
          <a:p>
            <a:r>
              <a:rPr lang="en-GB" i="1" cap="small" dirty="0" smtClean="0"/>
              <a:t>Katalogical</a:t>
            </a:r>
            <a:r>
              <a:rPr lang="en-GB" cap="small" baseline="30000" dirty="0" smtClean="0"/>
              <a:t>1</a:t>
            </a:r>
            <a:r>
              <a:rPr lang="en-GB" cap="small" dirty="0" smtClean="0"/>
              <a:t> types</a:t>
            </a:r>
            <a:endParaRPr lang="en-GB" cap="small" dirty="0"/>
          </a:p>
        </p:txBody>
      </p:sp>
      <p:sp>
        <p:nvSpPr>
          <p:cNvPr id="6" name="Segnaposto contenuto 5"/>
          <p:cNvSpPr>
            <a:spLocks noGrp="1"/>
          </p:cNvSpPr>
          <p:nvPr>
            <p:ph sz="quarter" idx="4"/>
          </p:nvPr>
        </p:nvSpPr>
        <p:spPr>
          <a:xfrm>
            <a:off x="5815012" y="1238700"/>
            <a:ext cx="4929188" cy="4492625"/>
          </a:xfrm>
        </p:spPr>
        <p:txBody>
          <a:bodyPr>
            <a:normAutofit fontScale="92500" lnSpcReduction="20000"/>
          </a:bodyPr>
          <a:lstStyle/>
          <a:p>
            <a:r>
              <a:rPr lang="en-GB" dirty="0" smtClean="0"/>
              <a:t>A </a:t>
            </a:r>
            <a:r>
              <a:rPr lang="en-GB" i="1" dirty="0" smtClean="0"/>
              <a:t>token</a:t>
            </a:r>
            <a:r>
              <a:rPr lang="en-GB" dirty="0" smtClean="0"/>
              <a:t> is obtained </a:t>
            </a:r>
            <a:r>
              <a:rPr lang="en-GB" i="1" dirty="0" smtClean="0">
                <a:solidFill>
                  <a:schemeClr val="tx1"/>
                </a:solidFill>
              </a:rPr>
              <a:t>per </a:t>
            </a:r>
            <a:r>
              <a:rPr lang="en-GB" i="1" dirty="0" err="1" smtClean="0">
                <a:solidFill>
                  <a:schemeClr val="tx1"/>
                </a:solidFill>
              </a:rPr>
              <a:t>katalogiam</a:t>
            </a:r>
            <a:r>
              <a:rPr lang="en-GB" dirty="0" smtClean="0">
                <a:solidFill>
                  <a:schemeClr val="tx1"/>
                </a:solidFill>
              </a:rPr>
              <a:t> </a:t>
            </a:r>
            <a:r>
              <a:rPr lang="en-GB" dirty="0" smtClean="0"/>
              <a:t>(instantiation) from its </a:t>
            </a:r>
            <a:r>
              <a:rPr lang="en-GB" i="1" cap="small" dirty="0" err="1" smtClean="0"/>
              <a:t>katalogical</a:t>
            </a:r>
            <a:r>
              <a:rPr lang="en-GB" i="1" cap="small" dirty="0" smtClean="0"/>
              <a:t> type</a:t>
            </a:r>
            <a:r>
              <a:rPr lang="en-GB" dirty="0" smtClean="0"/>
              <a:t>.</a:t>
            </a:r>
            <a:br>
              <a:rPr lang="en-GB" dirty="0" smtClean="0"/>
            </a:br>
            <a:endParaRPr lang="en-GB" dirty="0" smtClean="0"/>
          </a:p>
          <a:p>
            <a:endParaRPr lang="en-GB" dirty="0"/>
          </a:p>
          <a:p>
            <a:r>
              <a:rPr lang="en-GB" dirty="0" smtClean="0"/>
              <a:t>Properties are transmitted in a </a:t>
            </a:r>
            <a:r>
              <a:rPr lang="en-GB" cap="small" dirty="0">
                <a:solidFill>
                  <a:schemeClr val="tx1"/>
                </a:solidFill>
              </a:rPr>
              <a:t>d</a:t>
            </a:r>
            <a:r>
              <a:rPr lang="en-GB" cap="small" dirty="0" smtClean="0">
                <a:solidFill>
                  <a:schemeClr val="tx1"/>
                </a:solidFill>
              </a:rPr>
              <a:t>ownward direction </a:t>
            </a:r>
            <a:r>
              <a:rPr lang="en-GB" dirty="0" smtClean="0"/>
              <a:t>(</a:t>
            </a:r>
            <a:r>
              <a:rPr lang="en-GB" i="1" dirty="0" smtClean="0">
                <a:solidFill>
                  <a:schemeClr val="tx1"/>
                </a:solidFill>
              </a:rPr>
              <a:t>kata-basis</a:t>
            </a:r>
            <a:r>
              <a:rPr lang="en-GB" dirty="0" smtClean="0"/>
              <a:t>) from the </a:t>
            </a:r>
            <a:r>
              <a:rPr lang="en-GB" i="1" dirty="0" smtClean="0"/>
              <a:t>type</a:t>
            </a:r>
            <a:r>
              <a:rPr lang="en-GB" dirty="0" smtClean="0"/>
              <a:t> to the </a:t>
            </a:r>
            <a:r>
              <a:rPr lang="en-GB" i="1" dirty="0" smtClean="0"/>
              <a:t>tokens</a:t>
            </a:r>
            <a:r>
              <a:rPr lang="en-GB" dirty="0" smtClean="0"/>
              <a:t>: </a:t>
            </a:r>
            <a:r>
              <a:rPr lang="en-GB" dirty="0" smtClean="0">
                <a:solidFill>
                  <a:schemeClr val="tx1"/>
                </a:solidFill>
              </a:rPr>
              <a:t>the </a:t>
            </a:r>
            <a:r>
              <a:rPr lang="en-GB" i="1" dirty="0" smtClean="0">
                <a:solidFill>
                  <a:schemeClr val="tx1"/>
                </a:solidFill>
              </a:rPr>
              <a:t>type</a:t>
            </a:r>
            <a:r>
              <a:rPr lang="en-GB" dirty="0" smtClean="0">
                <a:solidFill>
                  <a:schemeClr val="tx1"/>
                </a:solidFill>
              </a:rPr>
              <a:t> </a:t>
            </a:r>
            <a:r>
              <a:rPr lang="en-GB" cap="small" dirty="0" smtClean="0">
                <a:solidFill>
                  <a:schemeClr val="tx1"/>
                </a:solidFill>
              </a:rPr>
              <a:t>determines </a:t>
            </a:r>
            <a:r>
              <a:rPr lang="en-GB" dirty="0" smtClean="0">
                <a:solidFill>
                  <a:schemeClr val="tx1"/>
                </a:solidFill>
              </a:rPr>
              <a:t>the properties of its </a:t>
            </a:r>
            <a:r>
              <a:rPr lang="en-GB" i="1" dirty="0" smtClean="0">
                <a:solidFill>
                  <a:schemeClr val="tx1"/>
                </a:solidFill>
              </a:rPr>
              <a:t>tokens</a:t>
            </a:r>
            <a:r>
              <a:rPr lang="en-GB" dirty="0" smtClean="0"/>
              <a:t>.</a:t>
            </a:r>
          </a:p>
          <a:p>
            <a:endParaRPr lang="en-GB" dirty="0" smtClean="0"/>
          </a:p>
          <a:p>
            <a:r>
              <a:rPr lang="en-GB" dirty="0" smtClean="0"/>
              <a:t>The </a:t>
            </a:r>
            <a:r>
              <a:rPr lang="en-GB" i="1" dirty="0" smtClean="0">
                <a:solidFill>
                  <a:schemeClr val="tx1"/>
                </a:solidFill>
              </a:rPr>
              <a:t>type</a:t>
            </a:r>
            <a:r>
              <a:rPr lang="en-GB" dirty="0" smtClean="0">
                <a:solidFill>
                  <a:schemeClr val="tx1"/>
                </a:solidFill>
              </a:rPr>
              <a:t> is the </a:t>
            </a:r>
            <a:r>
              <a:rPr lang="en-GB" i="1" cap="small" dirty="0" err="1" smtClean="0">
                <a:solidFill>
                  <a:schemeClr val="tx1"/>
                </a:solidFill>
              </a:rPr>
              <a:t>prius</a:t>
            </a:r>
            <a:r>
              <a:rPr lang="en-GB" dirty="0" smtClean="0"/>
              <a:t>, the </a:t>
            </a:r>
            <a:r>
              <a:rPr lang="en-GB" i="1" dirty="0" smtClean="0"/>
              <a:t>tokens</a:t>
            </a:r>
            <a:r>
              <a:rPr lang="en-GB" dirty="0" smtClean="0"/>
              <a:t> are the </a:t>
            </a:r>
            <a:r>
              <a:rPr lang="en-GB" i="1" cap="small" dirty="0" err="1" smtClean="0"/>
              <a:t>posterius</a:t>
            </a:r>
            <a:r>
              <a:rPr lang="en-GB" dirty="0" smtClean="0"/>
              <a:t>.</a:t>
            </a:r>
          </a:p>
          <a:p>
            <a:endParaRPr lang="en-GB" dirty="0"/>
          </a:p>
          <a:p>
            <a:r>
              <a:rPr lang="en-GB" dirty="0" smtClean="0"/>
              <a:t>Prevailing </a:t>
            </a:r>
            <a:r>
              <a:rPr lang="en-GB" i="1" cap="small" dirty="0" smtClean="0">
                <a:solidFill>
                  <a:schemeClr val="tx1"/>
                </a:solidFill>
              </a:rPr>
              <a:t>normative</a:t>
            </a:r>
            <a:r>
              <a:rPr lang="en-GB" dirty="0" smtClean="0">
                <a:solidFill>
                  <a:schemeClr val="tx1"/>
                </a:solidFill>
              </a:rPr>
              <a:t> function</a:t>
            </a:r>
            <a:r>
              <a:rPr lang="en-GB" dirty="0" smtClean="0"/>
              <a:t>, and </a:t>
            </a:r>
            <a:r>
              <a:rPr lang="en-GB" i="1" cap="small" dirty="0" smtClean="0">
                <a:solidFill>
                  <a:schemeClr val="tx1"/>
                </a:solidFill>
              </a:rPr>
              <a:t>ontological</a:t>
            </a:r>
            <a:r>
              <a:rPr lang="en-GB" dirty="0" smtClean="0">
                <a:solidFill>
                  <a:schemeClr val="tx1"/>
                </a:solidFill>
              </a:rPr>
              <a:t> import</a:t>
            </a:r>
            <a:r>
              <a:rPr lang="en-GB" dirty="0" smtClean="0"/>
              <a:t>.</a:t>
            </a:r>
            <a:endParaRPr lang="en-GB" dirty="0"/>
          </a:p>
        </p:txBody>
      </p:sp>
      <p:sp>
        <p:nvSpPr>
          <p:cNvPr id="8" name="CasellaDiTesto 7"/>
          <p:cNvSpPr txBox="1"/>
          <p:nvPr/>
        </p:nvSpPr>
        <p:spPr>
          <a:xfrm>
            <a:off x="972079" y="130464"/>
            <a:ext cx="10048346" cy="338554"/>
          </a:xfrm>
          <a:prstGeom prst="rect">
            <a:avLst/>
          </a:prstGeom>
          <a:noFill/>
        </p:spPr>
        <p:txBody>
          <a:bodyPr wrap="square" rtlCol="0">
            <a:spAutoFit/>
          </a:bodyPr>
          <a:lstStyle/>
          <a:p>
            <a:r>
              <a:rPr lang="en-GB" sz="1600" dirty="0" smtClean="0">
                <a:solidFill>
                  <a:schemeClr val="accent3">
                    <a:lumMod val="75000"/>
                  </a:schemeClr>
                </a:solidFill>
              </a:rPr>
              <a:t>5. </a:t>
            </a:r>
            <a:r>
              <a:rPr lang="en-GB" sz="1600" i="1" dirty="0" smtClean="0">
                <a:solidFill>
                  <a:schemeClr val="accent3">
                    <a:lumMod val="75000"/>
                  </a:schemeClr>
                </a:solidFill>
              </a:rPr>
              <a:t>Analogical </a:t>
            </a:r>
            <a:r>
              <a:rPr lang="en-GB" sz="1600" dirty="0" smtClean="0">
                <a:solidFill>
                  <a:schemeClr val="accent3">
                    <a:lumMod val="75000"/>
                  </a:schemeClr>
                </a:solidFill>
              </a:rPr>
              <a:t>types</a:t>
            </a:r>
            <a:r>
              <a:rPr lang="en-GB" sz="1600" i="1" dirty="0" smtClean="0">
                <a:solidFill>
                  <a:schemeClr val="accent3">
                    <a:lumMod val="75000"/>
                  </a:schemeClr>
                </a:solidFill>
              </a:rPr>
              <a:t> </a:t>
            </a:r>
            <a:r>
              <a:rPr lang="en-GB" sz="1600" dirty="0" smtClean="0">
                <a:solidFill>
                  <a:schemeClr val="accent3">
                    <a:lumMod val="75000"/>
                  </a:schemeClr>
                </a:solidFill>
              </a:rPr>
              <a:t>vs. </a:t>
            </a:r>
            <a:r>
              <a:rPr lang="en-GB" sz="1600" i="1" dirty="0" err="1" smtClean="0">
                <a:solidFill>
                  <a:schemeClr val="accent3">
                    <a:lumMod val="75000"/>
                  </a:schemeClr>
                </a:solidFill>
              </a:rPr>
              <a:t>katalogical</a:t>
            </a:r>
            <a:r>
              <a:rPr lang="en-GB" sz="1600" i="1" dirty="0" smtClean="0">
                <a:solidFill>
                  <a:schemeClr val="accent3">
                    <a:lumMod val="75000"/>
                  </a:schemeClr>
                </a:solidFill>
              </a:rPr>
              <a:t> </a:t>
            </a:r>
            <a:r>
              <a:rPr lang="en-GB" sz="1600" dirty="0" smtClean="0">
                <a:solidFill>
                  <a:schemeClr val="accent3">
                    <a:lumMod val="75000"/>
                  </a:schemeClr>
                </a:solidFill>
              </a:rPr>
              <a:t>types</a:t>
            </a:r>
            <a:endParaRPr lang="en-GB" sz="1600" dirty="0">
              <a:solidFill>
                <a:schemeClr val="accent3">
                  <a:lumMod val="75000"/>
                </a:schemeClr>
              </a:solidFill>
            </a:endParaRPr>
          </a:p>
        </p:txBody>
      </p:sp>
      <p:sp>
        <p:nvSpPr>
          <p:cNvPr id="9" name="CasellaDiTesto 8"/>
          <p:cNvSpPr txBox="1"/>
          <p:nvPr/>
        </p:nvSpPr>
        <p:spPr>
          <a:xfrm>
            <a:off x="6079066" y="5731325"/>
            <a:ext cx="5335554" cy="584775"/>
          </a:xfrm>
          <a:prstGeom prst="rect">
            <a:avLst/>
          </a:prstGeom>
          <a:noFill/>
        </p:spPr>
        <p:txBody>
          <a:bodyPr wrap="square" rtlCol="0">
            <a:spAutoFit/>
          </a:bodyPr>
          <a:lstStyle/>
          <a:p>
            <a:r>
              <a:rPr lang="en-GB" sz="1600" baseline="30000" dirty="0" smtClean="0"/>
              <a:t>1</a:t>
            </a:r>
            <a:r>
              <a:rPr lang="en-GB" sz="1600" dirty="0" smtClean="0"/>
              <a:t> </a:t>
            </a:r>
            <a:r>
              <a:rPr lang="en-GB" sz="1600" dirty="0" err="1" smtClean="0"/>
              <a:t>Cfr</a:t>
            </a:r>
            <a:r>
              <a:rPr lang="en-GB" sz="1600" dirty="0" smtClean="0"/>
              <a:t>. Alexander </a:t>
            </a:r>
            <a:r>
              <a:rPr lang="en-GB" sz="1600" cap="small" dirty="0" err="1" smtClean="0"/>
              <a:t>Gerken</a:t>
            </a:r>
            <a:r>
              <a:rPr lang="en-GB" sz="1600" dirty="0" smtClean="0"/>
              <a:t>; Hans </a:t>
            </a:r>
            <a:r>
              <a:rPr lang="en-GB" sz="1600" dirty="0" err="1" smtClean="0"/>
              <a:t>Urs</a:t>
            </a:r>
            <a:r>
              <a:rPr lang="en-GB" sz="1600" dirty="0" smtClean="0"/>
              <a:t> </a:t>
            </a:r>
            <a:r>
              <a:rPr lang="en-GB" sz="1600" cap="small" dirty="0" smtClean="0"/>
              <a:t>von Balthasar </a:t>
            </a:r>
            <a:r>
              <a:rPr lang="en-GB" sz="1600" dirty="0" smtClean="0"/>
              <a:t>(1905-1988)</a:t>
            </a:r>
            <a:endParaRPr lang="en-GB" sz="1600" dirty="0"/>
          </a:p>
        </p:txBody>
      </p:sp>
      <p:sp>
        <p:nvSpPr>
          <p:cNvPr id="10" name="CasellaDiTesto 9"/>
          <p:cNvSpPr txBox="1"/>
          <p:nvPr/>
        </p:nvSpPr>
        <p:spPr>
          <a:xfrm>
            <a:off x="10113818" y="130464"/>
            <a:ext cx="1440872" cy="338554"/>
          </a:xfrm>
          <a:prstGeom prst="rect">
            <a:avLst/>
          </a:prstGeom>
          <a:noFill/>
        </p:spPr>
        <p:txBody>
          <a:bodyPr wrap="square" rtlCol="0">
            <a:spAutoFit/>
          </a:bodyPr>
          <a:lstStyle/>
          <a:p>
            <a:pPr algn="r"/>
            <a:r>
              <a:rPr lang="it-IT" sz="1600" dirty="0" smtClean="0">
                <a:solidFill>
                  <a:schemeClr val="accent3">
                    <a:lumMod val="75000"/>
                  </a:schemeClr>
                </a:solidFill>
              </a:rPr>
              <a:t>17 </a:t>
            </a:r>
            <a:r>
              <a:rPr lang="it-IT" sz="1600" dirty="0">
                <a:solidFill>
                  <a:schemeClr val="accent3">
                    <a:lumMod val="75000"/>
                  </a:schemeClr>
                </a:solidFill>
              </a:rPr>
              <a:t>of </a:t>
            </a:r>
            <a:r>
              <a:rPr lang="it-IT" sz="1600" dirty="0" smtClean="0">
                <a:solidFill>
                  <a:schemeClr val="accent3">
                    <a:lumMod val="75000"/>
                  </a:schemeClr>
                </a:solidFill>
              </a:rPr>
              <a:t>20</a:t>
            </a:r>
            <a:endParaRPr lang="it-IT" sz="1600" dirty="0">
              <a:solidFill>
                <a:schemeClr val="accent3">
                  <a:lumMod val="75000"/>
                </a:schemeClr>
              </a:solidFill>
            </a:endParaRPr>
          </a:p>
        </p:txBody>
      </p:sp>
    </p:spTree>
    <p:extLst>
      <p:ext uri="{BB962C8B-B14F-4D97-AF65-F5344CB8AC3E}">
        <p14:creationId xmlns:p14="http://schemas.microsoft.com/office/powerpoint/2010/main" val="234131622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grpId="0"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wipe(right)">
                                      <p:cBhvr>
                                        <p:cTn id="12" dur="500"/>
                                        <p:tgtEl>
                                          <p:spTgt spid="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down)">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4">
                                            <p:txEl>
                                              <p:pRg st="0" end="0"/>
                                            </p:txEl>
                                          </p:spTgt>
                                        </p:tgtEl>
                                        <p:attrNameLst>
                                          <p:attrName>style.visibility</p:attrName>
                                        </p:attrNameLst>
                                      </p:cBhvr>
                                      <p:to>
                                        <p:strVal val="visible"/>
                                      </p:to>
                                    </p:set>
                                    <p:animEffect transition="in" filter="wipe(left)">
                                      <p:cBhvr>
                                        <p:cTn id="22" dur="500"/>
                                        <p:tgtEl>
                                          <p:spTgt spid="4">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2" fill="hold" grpId="0" nodeType="clickEffect">
                                  <p:stCondLst>
                                    <p:cond delay="0"/>
                                  </p:stCondLst>
                                  <p:childTnLst>
                                    <p:set>
                                      <p:cBhvr>
                                        <p:cTn id="26" dur="1" fill="hold">
                                          <p:stCondLst>
                                            <p:cond delay="0"/>
                                          </p:stCondLst>
                                        </p:cTn>
                                        <p:tgtEl>
                                          <p:spTgt spid="6">
                                            <p:txEl>
                                              <p:pRg st="0" end="0"/>
                                            </p:txEl>
                                          </p:spTgt>
                                        </p:tgtEl>
                                        <p:attrNameLst>
                                          <p:attrName>style.visibility</p:attrName>
                                        </p:attrNameLst>
                                      </p:cBhvr>
                                      <p:to>
                                        <p:strVal val="visible"/>
                                      </p:to>
                                    </p:set>
                                    <p:animEffect transition="in" filter="wipe(right)">
                                      <p:cBhvr>
                                        <p:cTn id="27" dur="500"/>
                                        <p:tgtEl>
                                          <p:spTgt spid="6">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4">
                                            <p:txEl>
                                              <p:pRg st="2" end="2"/>
                                            </p:txEl>
                                          </p:spTgt>
                                        </p:tgtEl>
                                        <p:attrNameLst>
                                          <p:attrName>style.visibility</p:attrName>
                                        </p:attrNameLst>
                                      </p:cBhvr>
                                      <p:to>
                                        <p:strVal val="visible"/>
                                      </p:to>
                                    </p:set>
                                    <p:animEffect transition="in" filter="wipe(left)">
                                      <p:cBhvr>
                                        <p:cTn id="32" dur="500"/>
                                        <p:tgtEl>
                                          <p:spTgt spid="4">
                                            <p:txEl>
                                              <p:pRg st="2" end="2"/>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2" fill="hold" grpId="0" nodeType="clickEffect">
                                  <p:stCondLst>
                                    <p:cond delay="0"/>
                                  </p:stCondLst>
                                  <p:childTnLst>
                                    <p:set>
                                      <p:cBhvr>
                                        <p:cTn id="36" dur="1" fill="hold">
                                          <p:stCondLst>
                                            <p:cond delay="0"/>
                                          </p:stCondLst>
                                        </p:cTn>
                                        <p:tgtEl>
                                          <p:spTgt spid="6">
                                            <p:txEl>
                                              <p:pRg st="2" end="2"/>
                                            </p:txEl>
                                          </p:spTgt>
                                        </p:tgtEl>
                                        <p:attrNameLst>
                                          <p:attrName>style.visibility</p:attrName>
                                        </p:attrNameLst>
                                      </p:cBhvr>
                                      <p:to>
                                        <p:strVal val="visible"/>
                                      </p:to>
                                    </p:set>
                                    <p:animEffect transition="in" filter="wipe(right)">
                                      <p:cBhvr>
                                        <p:cTn id="37" dur="500"/>
                                        <p:tgtEl>
                                          <p:spTgt spid="6">
                                            <p:txEl>
                                              <p:pRg st="2" end="2"/>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4">
                                            <p:txEl>
                                              <p:pRg st="4" end="4"/>
                                            </p:txEl>
                                          </p:spTgt>
                                        </p:tgtEl>
                                        <p:attrNameLst>
                                          <p:attrName>style.visibility</p:attrName>
                                        </p:attrNameLst>
                                      </p:cBhvr>
                                      <p:to>
                                        <p:strVal val="visible"/>
                                      </p:to>
                                    </p:set>
                                    <p:animEffect transition="in" filter="wipe(left)">
                                      <p:cBhvr>
                                        <p:cTn id="42" dur="500"/>
                                        <p:tgtEl>
                                          <p:spTgt spid="4">
                                            <p:txEl>
                                              <p:pRg st="4" end="4"/>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2" fill="hold" grpId="0" nodeType="clickEffect">
                                  <p:stCondLst>
                                    <p:cond delay="0"/>
                                  </p:stCondLst>
                                  <p:childTnLst>
                                    <p:set>
                                      <p:cBhvr>
                                        <p:cTn id="46" dur="1" fill="hold">
                                          <p:stCondLst>
                                            <p:cond delay="0"/>
                                          </p:stCondLst>
                                        </p:cTn>
                                        <p:tgtEl>
                                          <p:spTgt spid="6">
                                            <p:txEl>
                                              <p:pRg st="4" end="4"/>
                                            </p:txEl>
                                          </p:spTgt>
                                        </p:tgtEl>
                                        <p:attrNameLst>
                                          <p:attrName>style.visibility</p:attrName>
                                        </p:attrNameLst>
                                      </p:cBhvr>
                                      <p:to>
                                        <p:strVal val="visible"/>
                                      </p:to>
                                    </p:set>
                                    <p:animEffect transition="in" filter="wipe(right)">
                                      <p:cBhvr>
                                        <p:cTn id="47" dur="500"/>
                                        <p:tgtEl>
                                          <p:spTgt spid="6">
                                            <p:txEl>
                                              <p:pRg st="4" end="4"/>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4">
                                            <p:txEl>
                                              <p:pRg st="6" end="6"/>
                                            </p:txEl>
                                          </p:spTgt>
                                        </p:tgtEl>
                                        <p:attrNameLst>
                                          <p:attrName>style.visibility</p:attrName>
                                        </p:attrNameLst>
                                      </p:cBhvr>
                                      <p:to>
                                        <p:strVal val="visible"/>
                                      </p:to>
                                    </p:set>
                                    <p:animEffect transition="in" filter="wipe(left)">
                                      <p:cBhvr>
                                        <p:cTn id="52" dur="500"/>
                                        <p:tgtEl>
                                          <p:spTgt spid="4">
                                            <p:txEl>
                                              <p:pRg st="6" end="6"/>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2" fill="hold" grpId="0" nodeType="clickEffect">
                                  <p:stCondLst>
                                    <p:cond delay="0"/>
                                  </p:stCondLst>
                                  <p:childTnLst>
                                    <p:set>
                                      <p:cBhvr>
                                        <p:cTn id="56" dur="1" fill="hold">
                                          <p:stCondLst>
                                            <p:cond delay="0"/>
                                          </p:stCondLst>
                                        </p:cTn>
                                        <p:tgtEl>
                                          <p:spTgt spid="6">
                                            <p:txEl>
                                              <p:pRg st="6" end="6"/>
                                            </p:txEl>
                                          </p:spTgt>
                                        </p:tgtEl>
                                        <p:attrNameLst>
                                          <p:attrName>style.visibility</p:attrName>
                                        </p:attrNameLst>
                                      </p:cBhvr>
                                      <p:to>
                                        <p:strVal val="visible"/>
                                      </p:to>
                                    </p:set>
                                    <p:animEffect transition="in" filter="wipe(right)">
                                      <p:cBhvr>
                                        <p:cTn id="57" dur="500"/>
                                        <p:tgtEl>
                                          <p:spTgt spid="6">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uiExpand="1" build="p"/>
      <p:bldP spid="5" grpId="0" build="p"/>
      <p:bldP spid="6" grpId="0" uiExpand="1" build="p"/>
      <p:bldP spid="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testo 2"/>
          <p:cNvSpPr>
            <a:spLocks noGrp="1"/>
          </p:cNvSpPr>
          <p:nvPr>
            <p:ph type="body" idx="1"/>
          </p:nvPr>
        </p:nvSpPr>
        <p:spPr>
          <a:xfrm>
            <a:off x="1081376" y="1572346"/>
            <a:ext cx="8534400" cy="4341091"/>
          </a:xfrm>
        </p:spPr>
        <p:txBody>
          <a:bodyPr>
            <a:normAutofit/>
          </a:bodyPr>
          <a:lstStyle/>
          <a:p>
            <a:pPr marL="534988" indent="-534988"/>
            <a:r>
              <a:rPr lang="it-IT" sz="2400" cap="small" dirty="0" smtClean="0">
                <a:solidFill>
                  <a:schemeClr val="tx1"/>
                </a:solidFill>
              </a:rPr>
              <a:t>1.	</a:t>
            </a:r>
            <a:r>
              <a:rPr lang="it-IT" sz="2400" i="1" cap="small" dirty="0" smtClean="0">
                <a:solidFill>
                  <a:schemeClr val="tx1"/>
                </a:solidFill>
              </a:rPr>
              <a:t>Eidographic</a:t>
            </a:r>
            <a:r>
              <a:rPr lang="it-IT" sz="2400" cap="small" dirty="0" smtClean="0">
                <a:solidFill>
                  <a:schemeClr val="tx1"/>
                </a:solidFill>
              </a:rPr>
              <a:t> </a:t>
            </a:r>
            <a:r>
              <a:rPr lang="it-IT" sz="2400" cap="small" dirty="0" err="1" smtClean="0">
                <a:solidFill>
                  <a:schemeClr val="tx1"/>
                </a:solidFill>
              </a:rPr>
              <a:t>predicates</a:t>
            </a:r>
            <a:r>
              <a:rPr lang="it-IT" sz="2400" cap="small" dirty="0" smtClean="0">
                <a:solidFill>
                  <a:schemeClr val="tx1"/>
                </a:solidFill>
              </a:rPr>
              <a:t> vs. </a:t>
            </a:r>
            <a:r>
              <a:rPr lang="it-IT" sz="2400" i="1" cap="small" dirty="0" err="1">
                <a:solidFill>
                  <a:schemeClr val="tx1"/>
                </a:solidFill>
              </a:rPr>
              <a:t>i</a:t>
            </a:r>
            <a:r>
              <a:rPr lang="it-IT" sz="2400" i="1" cap="small" dirty="0" err="1" smtClean="0">
                <a:solidFill>
                  <a:schemeClr val="tx1"/>
                </a:solidFill>
              </a:rPr>
              <a:t>diographic</a:t>
            </a:r>
            <a:r>
              <a:rPr lang="it-IT" sz="2400" cap="small" dirty="0" smtClean="0">
                <a:solidFill>
                  <a:schemeClr val="tx1"/>
                </a:solidFill>
              </a:rPr>
              <a:t> </a:t>
            </a:r>
            <a:r>
              <a:rPr lang="it-IT" sz="2400" cap="small" dirty="0" err="1" smtClean="0">
                <a:solidFill>
                  <a:schemeClr val="tx1"/>
                </a:solidFill>
              </a:rPr>
              <a:t>predicates</a:t>
            </a:r>
            <a:endParaRPr lang="it-IT" sz="2400" cap="small" dirty="0" smtClean="0">
              <a:solidFill>
                <a:schemeClr val="tx1"/>
              </a:solidFill>
            </a:endParaRPr>
          </a:p>
          <a:p>
            <a:pPr marL="534988" indent="-534988"/>
            <a:r>
              <a:rPr lang="it-IT" sz="2400" cap="small" dirty="0" smtClean="0">
                <a:solidFill>
                  <a:schemeClr val="tx1"/>
                </a:solidFill>
              </a:rPr>
              <a:t>2.	</a:t>
            </a:r>
            <a:r>
              <a:rPr lang="it-IT" sz="2400" cap="small" dirty="0" err="1" smtClean="0">
                <a:solidFill>
                  <a:schemeClr val="tx1"/>
                </a:solidFill>
              </a:rPr>
              <a:t>Properties</a:t>
            </a:r>
            <a:r>
              <a:rPr lang="it-IT" sz="2400" cap="small" dirty="0" smtClean="0">
                <a:solidFill>
                  <a:schemeClr val="tx1"/>
                </a:solidFill>
              </a:rPr>
              <a:t> </a:t>
            </a:r>
            <a:r>
              <a:rPr lang="it-IT" sz="2400" cap="small" dirty="0" err="1" smtClean="0">
                <a:solidFill>
                  <a:schemeClr val="tx1"/>
                </a:solidFill>
              </a:rPr>
              <a:t>being</a:t>
            </a:r>
            <a:r>
              <a:rPr lang="it-IT" sz="2400" cap="small" dirty="0" smtClean="0">
                <a:solidFill>
                  <a:schemeClr val="tx1"/>
                </a:solidFill>
              </a:rPr>
              <a:t> </a:t>
            </a:r>
            <a:r>
              <a:rPr lang="it-IT" sz="2400" cap="small" dirty="0" err="1" smtClean="0">
                <a:solidFill>
                  <a:schemeClr val="tx1"/>
                </a:solidFill>
              </a:rPr>
              <a:t>transmitted</a:t>
            </a:r>
            <a:r>
              <a:rPr lang="it-IT" sz="2400" cap="small" dirty="0" smtClean="0">
                <a:solidFill>
                  <a:schemeClr val="tx1"/>
                </a:solidFill>
              </a:rPr>
              <a:t>: an </a:t>
            </a:r>
            <a:r>
              <a:rPr lang="it-IT" sz="2400" cap="small" dirty="0" err="1" smtClean="0">
                <a:solidFill>
                  <a:schemeClr val="tx1"/>
                </a:solidFill>
              </a:rPr>
              <a:t>asymmetry</a:t>
            </a:r>
            <a:r>
              <a:rPr lang="it-IT" sz="2400" cap="small" dirty="0" smtClean="0">
                <a:solidFill>
                  <a:schemeClr val="tx1"/>
                </a:solidFill>
              </a:rPr>
              <a:t> </a:t>
            </a:r>
            <a:r>
              <a:rPr lang="it-IT" sz="2400" cap="small" dirty="0" err="1" smtClean="0">
                <a:solidFill>
                  <a:schemeClr val="tx1"/>
                </a:solidFill>
              </a:rPr>
              <a:t>between</a:t>
            </a:r>
            <a:r>
              <a:rPr lang="it-IT" sz="2400" cap="small" dirty="0" smtClean="0">
                <a:solidFill>
                  <a:schemeClr val="tx1"/>
                </a:solidFill>
              </a:rPr>
              <a:t> </a:t>
            </a:r>
            <a:r>
              <a:rPr lang="it-IT" sz="2400" i="1" cap="small" dirty="0" smtClean="0">
                <a:solidFill>
                  <a:schemeClr val="tx1"/>
                </a:solidFill>
              </a:rPr>
              <a:t>eidographic</a:t>
            </a:r>
            <a:r>
              <a:rPr lang="it-IT" sz="2400" cap="small" dirty="0" smtClean="0">
                <a:solidFill>
                  <a:schemeClr val="tx1"/>
                </a:solidFill>
              </a:rPr>
              <a:t> and </a:t>
            </a:r>
            <a:r>
              <a:rPr lang="it-IT" sz="2400" i="1" cap="small" dirty="0" err="1" smtClean="0">
                <a:solidFill>
                  <a:schemeClr val="tx1"/>
                </a:solidFill>
              </a:rPr>
              <a:t>idiographic</a:t>
            </a:r>
            <a:r>
              <a:rPr lang="it-IT" sz="2400" cap="small" dirty="0" smtClean="0">
                <a:solidFill>
                  <a:schemeClr val="tx1"/>
                </a:solidFill>
              </a:rPr>
              <a:t> </a:t>
            </a:r>
            <a:r>
              <a:rPr lang="it-IT" sz="2400" cap="small" dirty="0" err="1" smtClean="0">
                <a:solidFill>
                  <a:schemeClr val="tx1"/>
                </a:solidFill>
              </a:rPr>
              <a:t>predicates</a:t>
            </a:r>
            <a:endParaRPr lang="it-IT" sz="2400" cap="small" dirty="0" smtClean="0">
              <a:solidFill>
                <a:schemeClr val="tx1"/>
              </a:solidFill>
            </a:endParaRPr>
          </a:p>
          <a:p>
            <a:pPr marL="534988" indent="-534988"/>
            <a:r>
              <a:rPr lang="it-IT" sz="2400" cap="small" dirty="0" smtClean="0">
                <a:solidFill>
                  <a:schemeClr val="tx1"/>
                </a:solidFill>
              </a:rPr>
              <a:t>3.	</a:t>
            </a:r>
            <a:r>
              <a:rPr lang="it-IT" sz="2400" i="1" cap="small" dirty="0" err="1" smtClean="0">
                <a:solidFill>
                  <a:schemeClr val="tx1"/>
                </a:solidFill>
              </a:rPr>
              <a:t>Extrinsic</a:t>
            </a:r>
            <a:r>
              <a:rPr lang="it-IT" sz="2400" cap="small" dirty="0" smtClean="0">
                <a:solidFill>
                  <a:schemeClr val="tx1"/>
                </a:solidFill>
              </a:rPr>
              <a:t> </a:t>
            </a:r>
            <a:r>
              <a:rPr lang="it-IT" sz="2400" cap="small" dirty="0" err="1" smtClean="0">
                <a:solidFill>
                  <a:schemeClr val="tx1"/>
                </a:solidFill>
              </a:rPr>
              <a:t>effects</a:t>
            </a:r>
            <a:r>
              <a:rPr lang="it-IT" sz="2400" cap="small" dirty="0" smtClean="0">
                <a:solidFill>
                  <a:schemeClr val="tx1"/>
                </a:solidFill>
              </a:rPr>
              <a:t> of </a:t>
            </a:r>
            <a:r>
              <a:rPr lang="it-IT" sz="2400" i="1" cap="small" dirty="0" smtClean="0">
                <a:solidFill>
                  <a:schemeClr val="tx1"/>
                </a:solidFill>
              </a:rPr>
              <a:t>non-</a:t>
            </a:r>
            <a:r>
              <a:rPr lang="it-IT" sz="2400" i="1" cap="small" dirty="0" err="1" smtClean="0">
                <a:solidFill>
                  <a:schemeClr val="tx1"/>
                </a:solidFill>
              </a:rPr>
              <a:t>institutional</a:t>
            </a:r>
            <a:r>
              <a:rPr lang="it-IT" sz="2400" cap="small" dirty="0" smtClean="0">
                <a:solidFill>
                  <a:schemeClr val="tx1"/>
                </a:solidFill>
              </a:rPr>
              <a:t> </a:t>
            </a:r>
            <a:r>
              <a:rPr lang="it-IT" sz="2400" cap="small" dirty="0" err="1" smtClean="0">
                <a:solidFill>
                  <a:schemeClr val="tx1"/>
                </a:solidFill>
              </a:rPr>
              <a:t>acts</a:t>
            </a:r>
            <a:r>
              <a:rPr lang="it-IT" sz="2400" cap="small" dirty="0" smtClean="0">
                <a:solidFill>
                  <a:schemeClr val="tx1"/>
                </a:solidFill>
              </a:rPr>
              <a:t> vs. </a:t>
            </a:r>
            <a:r>
              <a:rPr lang="it-IT" sz="2400" i="1" cap="small" dirty="0" err="1" smtClean="0">
                <a:solidFill>
                  <a:schemeClr val="tx1"/>
                </a:solidFill>
              </a:rPr>
              <a:t>intrinsic</a:t>
            </a:r>
            <a:r>
              <a:rPr lang="it-IT" sz="2400" cap="small" dirty="0" smtClean="0">
                <a:solidFill>
                  <a:schemeClr val="tx1"/>
                </a:solidFill>
              </a:rPr>
              <a:t> </a:t>
            </a:r>
            <a:r>
              <a:rPr lang="it-IT" sz="2400" cap="small" dirty="0" err="1" smtClean="0">
                <a:solidFill>
                  <a:schemeClr val="tx1"/>
                </a:solidFill>
              </a:rPr>
              <a:t>effects</a:t>
            </a:r>
            <a:r>
              <a:rPr lang="it-IT" sz="2400" cap="small" dirty="0" smtClean="0">
                <a:solidFill>
                  <a:schemeClr val="tx1"/>
                </a:solidFill>
              </a:rPr>
              <a:t> of </a:t>
            </a:r>
            <a:r>
              <a:rPr lang="it-IT" sz="2400" i="1" cap="small" dirty="0" err="1" smtClean="0">
                <a:solidFill>
                  <a:schemeClr val="tx1"/>
                </a:solidFill>
              </a:rPr>
              <a:t>institutional</a:t>
            </a:r>
            <a:r>
              <a:rPr lang="it-IT" sz="2400" cap="small" dirty="0" smtClean="0">
                <a:solidFill>
                  <a:schemeClr val="tx1"/>
                </a:solidFill>
              </a:rPr>
              <a:t> </a:t>
            </a:r>
            <a:r>
              <a:rPr lang="it-IT" sz="2400" cap="small" dirty="0" err="1" smtClean="0">
                <a:solidFill>
                  <a:schemeClr val="tx1"/>
                </a:solidFill>
              </a:rPr>
              <a:t>acts</a:t>
            </a:r>
            <a:endParaRPr lang="it-IT" sz="2400" cap="small" dirty="0" smtClean="0">
              <a:solidFill>
                <a:schemeClr val="tx1"/>
              </a:solidFill>
            </a:endParaRPr>
          </a:p>
          <a:p>
            <a:pPr marL="534988" indent="-534988"/>
            <a:r>
              <a:rPr lang="it-IT" sz="2400" cap="small" dirty="0">
                <a:solidFill>
                  <a:schemeClr val="tx1"/>
                </a:solidFill>
              </a:rPr>
              <a:t>4.	</a:t>
            </a:r>
            <a:r>
              <a:rPr lang="it-IT" sz="2400" cap="small" dirty="0" err="1">
                <a:solidFill>
                  <a:schemeClr val="tx1"/>
                </a:solidFill>
              </a:rPr>
              <a:t>Two</a:t>
            </a:r>
            <a:r>
              <a:rPr lang="it-IT" sz="2400" cap="small" dirty="0">
                <a:solidFill>
                  <a:schemeClr val="tx1"/>
                </a:solidFill>
              </a:rPr>
              <a:t> </a:t>
            </a:r>
            <a:r>
              <a:rPr lang="it-IT" sz="2400" cap="small" dirty="0" err="1">
                <a:solidFill>
                  <a:schemeClr val="tx1"/>
                </a:solidFill>
              </a:rPr>
              <a:t>forms</a:t>
            </a:r>
            <a:r>
              <a:rPr lang="it-IT" sz="2400" cap="small" dirty="0">
                <a:solidFill>
                  <a:schemeClr val="tx1"/>
                </a:solidFill>
              </a:rPr>
              <a:t> of </a:t>
            </a:r>
            <a:r>
              <a:rPr lang="it-IT" sz="2400" cap="small" dirty="0" err="1" smtClean="0">
                <a:solidFill>
                  <a:schemeClr val="tx1"/>
                </a:solidFill>
              </a:rPr>
              <a:t>atypicalness</a:t>
            </a:r>
            <a:r>
              <a:rPr lang="it-IT" sz="2400" cap="small" dirty="0" smtClean="0">
                <a:solidFill>
                  <a:schemeClr val="tx1"/>
                </a:solidFill>
              </a:rPr>
              <a:t>: </a:t>
            </a:r>
            <a:r>
              <a:rPr lang="it-IT" sz="2400" i="1" cap="small" dirty="0">
                <a:solidFill>
                  <a:schemeClr val="tx1"/>
                </a:solidFill>
              </a:rPr>
              <a:t>privative</a:t>
            </a:r>
            <a:r>
              <a:rPr lang="it-IT" sz="2400" cap="small" dirty="0">
                <a:solidFill>
                  <a:schemeClr val="tx1"/>
                </a:solidFill>
              </a:rPr>
              <a:t> </a:t>
            </a:r>
            <a:r>
              <a:rPr lang="it-IT" sz="2400" cap="small" dirty="0" err="1" smtClean="0">
                <a:solidFill>
                  <a:schemeClr val="tx1"/>
                </a:solidFill>
              </a:rPr>
              <a:t>atypicalness</a:t>
            </a:r>
            <a:r>
              <a:rPr lang="it-IT" sz="2400" cap="small" dirty="0" smtClean="0">
                <a:solidFill>
                  <a:schemeClr val="tx1"/>
                </a:solidFill>
              </a:rPr>
              <a:t> </a:t>
            </a:r>
            <a:r>
              <a:rPr lang="it-IT" sz="2400" cap="small" dirty="0">
                <a:solidFill>
                  <a:schemeClr val="tx1"/>
                </a:solidFill>
              </a:rPr>
              <a:t>vs. </a:t>
            </a:r>
            <a:r>
              <a:rPr lang="it-IT" sz="2400" i="1" cap="small" dirty="0">
                <a:solidFill>
                  <a:schemeClr val="tx1"/>
                </a:solidFill>
              </a:rPr>
              <a:t>negative</a:t>
            </a:r>
            <a:r>
              <a:rPr lang="it-IT" sz="2400" cap="small" dirty="0">
                <a:solidFill>
                  <a:schemeClr val="tx1"/>
                </a:solidFill>
              </a:rPr>
              <a:t> </a:t>
            </a:r>
            <a:r>
              <a:rPr lang="it-IT" sz="2400" cap="small" dirty="0" err="1" smtClean="0">
                <a:solidFill>
                  <a:schemeClr val="tx1"/>
                </a:solidFill>
              </a:rPr>
              <a:t>atypicalness</a:t>
            </a:r>
            <a:endParaRPr lang="it-IT" sz="2400" cap="small" dirty="0">
              <a:solidFill>
                <a:schemeClr val="tx1"/>
              </a:solidFill>
            </a:endParaRPr>
          </a:p>
          <a:p>
            <a:pPr marL="534988" indent="-534988"/>
            <a:r>
              <a:rPr lang="it-IT" sz="2400" cap="small" dirty="0" smtClean="0">
                <a:solidFill>
                  <a:schemeClr val="tx1"/>
                </a:solidFill>
              </a:rPr>
              <a:t>5.	</a:t>
            </a:r>
            <a:r>
              <a:rPr lang="it-IT" sz="2400" i="1" cap="small" dirty="0" err="1" smtClean="0">
                <a:solidFill>
                  <a:schemeClr val="tx1"/>
                </a:solidFill>
              </a:rPr>
              <a:t>Analogical</a:t>
            </a:r>
            <a:r>
              <a:rPr lang="it-IT" sz="2400" cap="small" dirty="0" smtClean="0">
                <a:solidFill>
                  <a:schemeClr val="tx1"/>
                </a:solidFill>
              </a:rPr>
              <a:t> types vs. </a:t>
            </a:r>
            <a:r>
              <a:rPr lang="it-IT" sz="2400" i="1" cap="small" dirty="0" err="1" smtClean="0">
                <a:solidFill>
                  <a:schemeClr val="tx1"/>
                </a:solidFill>
              </a:rPr>
              <a:t>katalogical</a:t>
            </a:r>
            <a:r>
              <a:rPr lang="it-IT" sz="2400" cap="small" dirty="0" smtClean="0">
                <a:solidFill>
                  <a:schemeClr val="tx1"/>
                </a:solidFill>
              </a:rPr>
              <a:t> types</a:t>
            </a:r>
            <a:endParaRPr lang="it-IT" sz="2400" i="1" cap="small" dirty="0">
              <a:solidFill>
                <a:schemeClr val="tx1"/>
              </a:solidFill>
            </a:endParaRPr>
          </a:p>
        </p:txBody>
      </p:sp>
      <p:sp>
        <p:nvSpPr>
          <p:cNvPr id="5" name="CasellaDiTesto 4"/>
          <p:cNvSpPr txBox="1"/>
          <p:nvPr/>
        </p:nvSpPr>
        <p:spPr>
          <a:xfrm>
            <a:off x="1081376" y="507536"/>
            <a:ext cx="10048346" cy="584775"/>
          </a:xfrm>
          <a:prstGeom prst="rect">
            <a:avLst/>
          </a:prstGeom>
          <a:noFill/>
        </p:spPr>
        <p:txBody>
          <a:bodyPr wrap="square" rtlCol="0">
            <a:spAutoFit/>
          </a:bodyPr>
          <a:lstStyle/>
          <a:p>
            <a:r>
              <a:rPr lang="en-GB" sz="3200" cap="small" dirty="0" smtClean="0">
                <a:solidFill>
                  <a:schemeClr val="accent3">
                    <a:lumMod val="75000"/>
                  </a:schemeClr>
                </a:solidFill>
              </a:rPr>
              <a:t>Impossible Tokens, Necessary Types</a:t>
            </a:r>
            <a:endParaRPr lang="en-GB" sz="3200" cap="small" dirty="0">
              <a:solidFill>
                <a:schemeClr val="accent3">
                  <a:lumMod val="75000"/>
                </a:schemeClr>
              </a:solidFill>
            </a:endParaRPr>
          </a:p>
        </p:txBody>
      </p:sp>
    </p:spTree>
    <p:extLst>
      <p:ext uri="{BB962C8B-B14F-4D97-AF65-F5344CB8AC3E}">
        <p14:creationId xmlns:p14="http://schemas.microsoft.com/office/powerpoint/2010/main" val="131648858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testo 2"/>
          <p:cNvSpPr>
            <a:spLocks noGrp="1"/>
          </p:cNvSpPr>
          <p:nvPr>
            <p:ph type="body" idx="1"/>
          </p:nvPr>
        </p:nvSpPr>
        <p:spPr/>
        <p:txBody>
          <a:bodyPr/>
          <a:lstStyle/>
          <a:p>
            <a:r>
              <a:rPr lang="en-GB" cap="small" dirty="0" smtClean="0"/>
              <a:t>Analogical types</a:t>
            </a:r>
            <a:endParaRPr lang="en-GB" cap="small" dirty="0"/>
          </a:p>
        </p:txBody>
      </p:sp>
      <p:sp>
        <p:nvSpPr>
          <p:cNvPr id="4" name="Segnaposto contenuto 3"/>
          <p:cNvSpPr>
            <a:spLocks noGrp="1"/>
          </p:cNvSpPr>
          <p:nvPr>
            <p:ph sz="half" idx="2"/>
          </p:nvPr>
        </p:nvSpPr>
        <p:spPr>
          <a:xfrm>
            <a:off x="682624" y="1473023"/>
            <a:ext cx="4937655" cy="4358746"/>
          </a:xfrm>
        </p:spPr>
        <p:txBody>
          <a:bodyPr>
            <a:normAutofit/>
          </a:bodyPr>
          <a:lstStyle/>
          <a:p>
            <a:r>
              <a:rPr lang="en-GB" i="1" cap="small" dirty="0" smtClean="0">
                <a:solidFill>
                  <a:schemeClr val="tx1"/>
                </a:solidFill>
              </a:rPr>
              <a:t>Type-to-tokens</a:t>
            </a:r>
            <a:r>
              <a:rPr lang="en-GB" cap="small" dirty="0" smtClean="0">
                <a:solidFill>
                  <a:schemeClr val="tx1"/>
                </a:solidFill>
              </a:rPr>
              <a:t> direction of fit</a:t>
            </a:r>
            <a:r>
              <a:rPr lang="en-GB" dirty="0" smtClean="0">
                <a:solidFill>
                  <a:schemeClr val="tx1"/>
                </a:solidFill>
              </a:rPr>
              <a:t>:</a:t>
            </a:r>
            <a:r>
              <a:rPr lang="en-GB" baseline="30000" dirty="0">
                <a:solidFill>
                  <a:schemeClr val="tx1"/>
                </a:solidFill>
              </a:rPr>
              <a:t>1</a:t>
            </a:r>
            <a:r>
              <a:rPr lang="en-GB" dirty="0" smtClean="0">
                <a:solidFill>
                  <a:schemeClr val="tx1"/>
                </a:solidFill>
              </a:rPr>
              <a:t> </a:t>
            </a:r>
            <a:r>
              <a:rPr lang="en-GB" dirty="0" smtClean="0"/>
              <a:t/>
            </a:r>
            <a:br>
              <a:rPr lang="en-GB" dirty="0" smtClean="0"/>
            </a:br>
            <a:r>
              <a:rPr lang="en-GB" dirty="0" smtClean="0"/>
              <a:t>an </a:t>
            </a:r>
            <a:r>
              <a:rPr lang="en-GB" i="1" dirty="0" smtClean="0"/>
              <a:t>analogical type </a:t>
            </a:r>
            <a:r>
              <a:rPr lang="en-GB" dirty="0" smtClean="0"/>
              <a:t>has to fit its </a:t>
            </a:r>
            <a:r>
              <a:rPr lang="en-GB" i="1" dirty="0" smtClean="0"/>
              <a:t>tokens</a:t>
            </a:r>
            <a:r>
              <a:rPr lang="en-GB" dirty="0"/>
              <a:t> </a:t>
            </a:r>
            <a:r>
              <a:rPr lang="en-GB" dirty="0" smtClean="0"/>
              <a:t>in order to be cognitively correct.</a:t>
            </a:r>
          </a:p>
          <a:p>
            <a:r>
              <a:rPr lang="en-GB" i="1" cap="small" dirty="0" smtClean="0">
                <a:solidFill>
                  <a:schemeClr val="tx1"/>
                </a:solidFill>
              </a:rPr>
              <a:t>Cognitive</a:t>
            </a:r>
            <a:r>
              <a:rPr lang="en-GB" cap="small" dirty="0" smtClean="0">
                <a:solidFill>
                  <a:schemeClr val="tx1"/>
                </a:solidFill>
              </a:rPr>
              <a:t> expectations</a:t>
            </a:r>
            <a:r>
              <a:rPr lang="en-GB" dirty="0" smtClean="0">
                <a:solidFill>
                  <a:schemeClr val="tx1"/>
                </a:solidFill>
              </a:rPr>
              <a:t>:</a:t>
            </a:r>
            <a:r>
              <a:rPr lang="en-GB" baseline="30000" dirty="0" smtClean="0">
                <a:solidFill>
                  <a:schemeClr val="tx1"/>
                </a:solidFill>
              </a:rPr>
              <a:t>2</a:t>
            </a:r>
            <a:r>
              <a:rPr lang="en-GB" dirty="0" smtClean="0">
                <a:solidFill>
                  <a:schemeClr val="tx1"/>
                </a:solidFill>
              </a:rPr>
              <a:t> </a:t>
            </a:r>
            <a:r>
              <a:rPr lang="en-GB" dirty="0" smtClean="0"/>
              <a:t/>
            </a:r>
            <a:br>
              <a:rPr lang="en-GB" dirty="0" smtClean="0"/>
            </a:br>
            <a:r>
              <a:rPr lang="en-GB" dirty="0" smtClean="0"/>
              <a:t>in case of non-correspondence between the type and its tokens, it is the </a:t>
            </a:r>
            <a:r>
              <a:rPr lang="en-GB" i="1" dirty="0" smtClean="0">
                <a:solidFill>
                  <a:schemeClr val="tx1"/>
                </a:solidFill>
              </a:rPr>
              <a:t>type</a:t>
            </a:r>
            <a:r>
              <a:rPr lang="en-GB" dirty="0" smtClean="0"/>
              <a:t> that has</a:t>
            </a:r>
            <a:r>
              <a:rPr lang="en-GB" dirty="0" smtClean="0">
                <a:solidFill>
                  <a:schemeClr val="tx1"/>
                </a:solidFill>
              </a:rPr>
              <a:t> to be revised</a:t>
            </a:r>
            <a:r>
              <a:rPr lang="en-GB" dirty="0" smtClean="0"/>
              <a:t>.</a:t>
            </a:r>
          </a:p>
          <a:p>
            <a:endParaRPr lang="en-GB" dirty="0" smtClean="0"/>
          </a:p>
          <a:p>
            <a:endParaRPr lang="en-GB" i="1" dirty="0"/>
          </a:p>
        </p:txBody>
      </p:sp>
      <p:sp>
        <p:nvSpPr>
          <p:cNvPr id="5" name="Segnaposto testo 4"/>
          <p:cNvSpPr>
            <a:spLocks noGrp="1"/>
          </p:cNvSpPr>
          <p:nvPr>
            <p:ph type="body" sz="quarter" idx="3"/>
          </p:nvPr>
        </p:nvSpPr>
        <p:spPr/>
        <p:txBody>
          <a:bodyPr/>
          <a:lstStyle/>
          <a:p>
            <a:r>
              <a:rPr lang="en-GB" cap="small" dirty="0" err="1" smtClean="0"/>
              <a:t>Katalogical</a:t>
            </a:r>
            <a:r>
              <a:rPr lang="en-GB" cap="small" dirty="0" smtClean="0"/>
              <a:t> types</a:t>
            </a:r>
            <a:endParaRPr lang="en-GB" cap="small" dirty="0"/>
          </a:p>
        </p:txBody>
      </p:sp>
      <p:sp>
        <p:nvSpPr>
          <p:cNvPr id="6" name="Segnaposto contenuto 5"/>
          <p:cNvSpPr>
            <a:spLocks noGrp="1"/>
          </p:cNvSpPr>
          <p:nvPr>
            <p:ph sz="quarter" idx="4"/>
          </p:nvPr>
        </p:nvSpPr>
        <p:spPr>
          <a:xfrm>
            <a:off x="5815012" y="1473023"/>
            <a:ext cx="4929188" cy="4358746"/>
          </a:xfrm>
        </p:spPr>
        <p:txBody>
          <a:bodyPr>
            <a:normAutofit/>
          </a:bodyPr>
          <a:lstStyle/>
          <a:p>
            <a:r>
              <a:rPr lang="en-GB" i="1" cap="small" dirty="0" smtClean="0">
                <a:solidFill>
                  <a:schemeClr val="tx1"/>
                </a:solidFill>
              </a:rPr>
              <a:t>Tokens-to-type</a:t>
            </a:r>
            <a:r>
              <a:rPr lang="en-GB" cap="small" dirty="0" smtClean="0">
                <a:solidFill>
                  <a:schemeClr val="tx1"/>
                </a:solidFill>
              </a:rPr>
              <a:t> </a:t>
            </a:r>
            <a:r>
              <a:rPr lang="en-GB" cap="small" dirty="0">
                <a:solidFill>
                  <a:schemeClr val="tx1"/>
                </a:solidFill>
              </a:rPr>
              <a:t>direction of fit</a:t>
            </a:r>
            <a:r>
              <a:rPr lang="en-GB" dirty="0">
                <a:solidFill>
                  <a:schemeClr val="tx1"/>
                </a:solidFill>
              </a:rPr>
              <a:t>:</a:t>
            </a:r>
            <a:r>
              <a:rPr lang="en-GB" baseline="30000" dirty="0">
                <a:solidFill>
                  <a:schemeClr val="tx1"/>
                </a:solidFill>
              </a:rPr>
              <a:t>1</a:t>
            </a:r>
            <a:r>
              <a:rPr lang="en-GB" dirty="0">
                <a:solidFill>
                  <a:schemeClr val="tx1"/>
                </a:solidFill>
              </a:rPr>
              <a:t> </a:t>
            </a:r>
            <a:r>
              <a:rPr lang="en-GB" dirty="0"/>
              <a:t/>
            </a:r>
            <a:br>
              <a:rPr lang="en-GB" dirty="0"/>
            </a:br>
            <a:r>
              <a:rPr lang="en-GB" dirty="0" smtClean="0"/>
              <a:t>a </a:t>
            </a:r>
            <a:r>
              <a:rPr lang="en-GB" i="1" dirty="0" smtClean="0"/>
              <a:t>token </a:t>
            </a:r>
            <a:r>
              <a:rPr lang="en-GB" dirty="0"/>
              <a:t>has to fit its </a:t>
            </a:r>
            <a:r>
              <a:rPr lang="en-GB" i="1" dirty="0" err="1" smtClean="0"/>
              <a:t>katalogical</a:t>
            </a:r>
            <a:r>
              <a:rPr lang="en-GB" i="1" dirty="0" smtClean="0"/>
              <a:t> type </a:t>
            </a:r>
            <a:r>
              <a:rPr lang="en-GB" dirty="0" smtClean="0"/>
              <a:t>in order to exist (to be ontologically correct) and to produce its effects.</a:t>
            </a:r>
            <a:endParaRPr lang="en-GB" dirty="0"/>
          </a:p>
          <a:p>
            <a:r>
              <a:rPr lang="en-GB" i="1" cap="small" dirty="0" smtClean="0">
                <a:solidFill>
                  <a:schemeClr val="tx1"/>
                </a:solidFill>
              </a:rPr>
              <a:t>Normative </a:t>
            </a:r>
            <a:r>
              <a:rPr lang="en-GB" cap="small" dirty="0">
                <a:solidFill>
                  <a:schemeClr val="tx1"/>
                </a:solidFill>
              </a:rPr>
              <a:t>expectations</a:t>
            </a:r>
            <a:r>
              <a:rPr lang="en-GB" dirty="0">
                <a:solidFill>
                  <a:schemeClr val="tx1"/>
                </a:solidFill>
              </a:rPr>
              <a:t>:</a:t>
            </a:r>
            <a:r>
              <a:rPr lang="en-GB" baseline="30000" dirty="0">
                <a:solidFill>
                  <a:schemeClr val="tx1"/>
                </a:solidFill>
              </a:rPr>
              <a:t>2</a:t>
            </a:r>
            <a:r>
              <a:rPr lang="en-GB" dirty="0">
                <a:solidFill>
                  <a:schemeClr val="tx1"/>
                </a:solidFill>
              </a:rPr>
              <a:t> </a:t>
            </a:r>
            <a:r>
              <a:rPr lang="en-GB" dirty="0"/>
              <a:t/>
            </a:r>
            <a:br>
              <a:rPr lang="en-GB" dirty="0"/>
            </a:br>
            <a:r>
              <a:rPr lang="en-GB" dirty="0"/>
              <a:t>in case of non-correspondence</a:t>
            </a:r>
            <a:r>
              <a:rPr lang="en-GB" dirty="0" smtClean="0"/>
              <a:t> </a:t>
            </a:r>
            <a:r>
              <a:rPr lang="en-GB" dirty="0"/>
              <a:t>between the type and </a:t>
            </a:r>
            <a:r>
              <a:rPr lang="en-GB" dirty="0" smtClean="0"/>
              <a:t>a token, </a:t>
            </a:r>
            <a:r>
              <a:rPr lang="en-GB" dirty="0"/>
              <a:t>it </a:t>
            </a:r>
            <a:r>
              <a:rPr lang="en-GB" dirty="0" smtClean="0"/>
              <a:t>is the </a:t>
            </a:r>
            <a:r>
              <a:rPr lang="en-GB" i="1" dirty="0" smtClean="0">
                <a:solidFill>
                  <a:schemeClr val="tx1"/>
                </a:solidFill>
              </a:rPr>
              <a:t>token</a:t>
            </a:r>
            <a:r>
              <a:rPr lang="en-GB" dirty="0" smtClean="0"/>
              <a:t> </a:t>
            </a:r>
            <a:r>
              <a:rPr lang="en-GB" dirty="0"/>
              <a:t>that has </a:t>
            </a:r>
            <a:r>
              <a:rPr lang="en-GB" dirty="0">
                <a:solidFill>
                  <a:schemeClr val="tx1"/>
                </a:solidFill>
              </a:rPr>
              <a:t>to be revised</a:t>
            </a:r>
            <a:r>
              <a:rPr lang="en-GB" dirty="0"/>
              <a:t>.</a:t>
            </a:r>
          </a:p>
          <a:p>
            <a:endParaRPr lang="en-GB" dirty="0" smtClean="0"/>
          </a:p>
          <a:p>
            <a:endParaRPr lang="en-GB" dirty="0"/>
          </a:p>
        </p:txBody>
      </p:sp>
      <p:sp>
        <p:nvSpPr>
          <p:cNvPr id="8" name="CasellaDiTesto 7"/>
          <p:cNvSpPr txBox="1"/>
          <p:nvPr/>
        </p:nvSpPr>
        <p:spPr>
          <a:xfrm>
            <a:off x="972079" y="130464"/>
            <a:ext cx="10048346" cy="338554"/>
          </a:xfrm>
          <a:prstGeom prst="rect">
            <a:avLst/>
          </a:prstGeom>
          <a:noFill/>
        </p:spPr>
        <p:txBody>
          <a:bodyPr wrap="square" rtlCol="0">
            <a:spAutoFit/>
          </a:bodyPr>
          <a:lstStyle/>
          <a:p>
            <a:r>
              <a:rPr lang="en-GB" sz="1600" dirty="0" smtClean="0">
                <a:solidFill>
                  <a:schemeClr val="accent3">
                    <a:lumMod val="75000"/>
                  </a:schemeClr>
                </a:solidFill>
              </a:rPr>
              <a:t>5. </a:t>
            </a:r>
            <a:r>
              <a:rPr lang="en-GB" sz="1600" i="1" dirty="0" smtClean="0">
                <a:solidFill>
                  <a:schemeClr val="accent3">
                    <a:lumMod val="75000"/>
                  </a:schemeClr>
                </a:solidFill>
              </a:rPr>
              <a:t>Analogical </a:t>
            </a:r>
            <a:r>
              <a:rPr lang="en-GB" sz="1600" dirty="0" smtClean="0">
                <a:solidFill>
                  <a:schemeClr val="accent3">
                    <a:lumMod val="75000"/>
                  </a:schemeClr>
                </a:solidFill>
              </a:rPr>
              <a:t>types</a:t>
            </a:r>
            <a:r>
              <a:rPr lang="en-GB" sz="1600" i="1" dirty="0" smtClean="0">
                <a:solidFill>
                  <a:schemeClr val="accent3">
                    <a:lumMod val="75000"/>
                  </a:schemeClr>
                </a:solidFill>
              </a:rPr>
              <a:t> </a:t>
            </a:r>
            <a:r>
              <a:rPr lang="en-GB" sz="1600" dirty="0" smtClean="0">
                <a:solidFill>
                  <a:schemeClr val="accent3">
                    <a:lumMod val="75000"/>
                  </a:schemeClr>
                </a:solidFill>
              </a:rPr>
              <a:t>vs. </a:t>
            </a:r>
            <a:r>
              <a:rPr lang="en-GB" sz="1600" i="1" dirty="0" err="1" smtClean="0">
                <a:solidFill>
                  <a:schemeClr val="accent3">
                    <a:lumMod val="75000"/>
                  </a:schemeClr>
                </a:solidFill>
              </a:rPr>
              <a:t>katalogical</a:t>
            </a:r>
            <a:r>
              <a:rPr lang="en-GB" sz="1600" i="1" dirty="0" smtClean="0">
                <a:solidFill>
                  <a:schemeClr val="accent3">
                    <a:lumMod val="75000"/>
                  </a:schemeClr>
                </a:solidFill>
              </a:rPr>
              <a:t> </a:t>
            </a:r>
            <a:r>
              <a:rPr lang="en-GB" sz="1600" dirty="0" smtClean="0">
                <a:solidFill>
                  <a:schemeClr val="accent3">
                    <a:lumMod val="75000"/>
                  </a:schemeClr>
                </a:solidFill>
              </a:rPr>
              <a:t>types</a:t>
            </a:r>
            <a:endParaRPr lang="en-GB" sz="1600" dirty="0">
              <a:solidFill>
                <a:schemeClr val="accent3">
                  <a:lumMod val="75000"/>
                </a:schemeClr>
              </a:solidFill>
            </a:endParaRPr>
          </a:p>
        </p:txBody>
      </p:sp>
      <p:sp>
        <p:nvSpPr>
          <p:cNvPr id="9" name="CasellaDiTesto 8"/>
          <p:cNvSpPr txBox="1"/>
          <p:nvPr/>
        </p:nvSpPr>
        <p:spPr>
          <a:xfrm>
            <a:off x="6763127" y="5755957"/>
            <a:ext cx="4171195" cy="338554"/>
          </a:xfrm>
          <a:prstGeom prst="rect">
            <a:avLst/>
          </a:prstGeom>
          <a:noFill/>
        </p:spPr>
        <p:txBody>
          <a:bodyPr wrap="square" rtlCol="0">
            <a:spAutoFit/>
          </a:bodyPr>
          <a:lstStyle/>
          <a:p>
            <a:r>
              <a:rPr lang="en-GB" sz="1600" baseline="30000" dirty="0"/>
              <a:t>2</a:t>
            </a:r>
            <a:r>
              <a:rPr lang="en-GB" sz="1600" dirty="0" smtClean="0"/>
              <a:t> </a:t>
            </a:r>
            <a:r>
              <a:rPr lang="en-GB" sz="1600" dirty="0" err="1" smtClean="0"/>
              <a:t>Cfr</a:t>
            </a:r>
            <a:r>
              <a:rPr lang="en-GB" sz="1600" dirty="0" smtClean="0"/>
              <a:t>. Johan </a:t>
            </a:r>
            <a:r>
              <a:rPr lang="en-GB" sz="1600" cap="small" dirty="0" err="1" smtClean="0"/>
              <a:t>Galtung</a:t>
            </a:r>
            <a:r>
              <a:rPr lang="en-GB" sz="1600" cap="small" dirty="0" smtClean="0"/>
              <a:t> </a:t>
            </a:r>
            <a:r>
              <a:rPr lang="en-GB" sz="1600" dirty="0" smtClean="0"/>
              <a:t>(*1930)</a:t>
            </a:r>
            <a:endParaRPr lang="en-GB" sz="1600" dirty="0"/>
          </a:p>
        </p:txBody>
      </p:sp>
      <p:sp>
        <p:nvSpPr>
          <p:cNvPr id="10" name="CasellaDiTesto 9"/>
          <p:cNvSpPr txBox="1"/>
          <p:nvPr/>
        </p:nvSpPr>
        <p:spPr>
          <a:xfrm>
            <a:off x="1643817" y="5755957"/>
            <a:ext cx="4171195" cy="830997"/>
          </a:xfrm>
          <a:prstGeom prst="rect">
            <a:avLst/>
          </a:prstGeom>
          <a:noFill/>
        </p:spPr>
        <p:txBody>
          <a:bodyPr wrap="square" rtlCol="0">
            <a:spAutoFit/>
          </a:bodyPr>
          <a:lstStyle/>
          <a:p>
            <a:r>
              <a:rPr lang="en-GB" sz="1600" baseline="30000" dirty="0" smtClean="0"/>
              <a:t>1</a:t>
            </a:r>
            <a:r>
              <a:rPr lang="en-GB" sz="1600" dirty="0" smtClean="0"/>
              <a:t> Cfr. </a:t>
            </a:r>
            <a:r>
              <a:rPr lang="en-GB" sz="1600" cap="small" dirty="0" smtClean="0"/>
              <a:t>Thomas Aquinas </a:t>
            </a:r>
            <a:r>
              <a:rPr lang="en-GB" sz="1600" dirty="0" smtClean="0"/>
              <a:t>(1225-1274); G.E.M. </a:t>
            </a:r>
            <a:r>
              <a:rPr lang="en-GB" sz="1600" cap="small" dirty="0" err="1" smtClean="0"/>
              <a:t>Anscombe</a:t>
            </a:r>
            <a:r>
              <a:rPr lang="en-GB" sz="1600" dirty="0" smtClean="0"/>
              <a:t> (1919-2001); John R. </a:t>
            </a:r>
            <a:r>
              <a:rPr lang="en-GB" sz="1600" cap="small" dirty="0" smtClean="0"/>
              <a:t>Searle</a:t>
            </a:r>
            <a:r>
              <a:rPr lang="en-GB" sz="1600" dirty="0" smtClean="0"/>
              <a:t> (*1932)</a:t>
            </a:r>
            <a:endParaRPr lang="en-GB" sz="1600" dirty="0"/>
          </a:p>
        </p:txBody>
      </p:sp>
      <p:pic>
        <p:nvPicPr>
          <p:cNvPr id="11" name="Segnaposto contenuto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05286" y="4352696"/>
            <a:ext cx="1099128" cy="1137029"/>
          </a:xfrm>
          <a:prstGeom prst="rect">
            <a:avLst/>
          </a:prstGeom>
        </p:spPr>
      </p:pic>
      <p:pic>
        <p:nvPicPr>
          <p:cNvPr id="12" name="Segnaposto contenuto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43133" y="4352697"/>
            <a:ext cx="1709892" cy="1139928"/>
          </a:xfrm>
          <a:prstGeom prst="rect">
            <a:avLst/>
          </a:prstGeom>
        </p:spPr>
      </p:pic>
      <p:pic>
        <p:nvPicPr>
          <p:cNvPr id="2" name="Immagin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118264" y="4352696"/>
            <a:ext cx="1902161" cy="1137029"/>
          </a:xfrm>
          <a:prstGeom prst="rect">
            <a:avLst/>
          </a:prstGeom>
        </p:spPr>
      </p:pic>
      <p:pic>
        <p:nvPicPr>
          <p:cNvPr id="14" name="Immagine 1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179801" y="4349206"/>
            <a:ext cx="2276476" cy="1140519"/>
          </a:xfrm>
          <a:prstGeom prst="rect">
            <a:avLst/>
          </a:prstGeom>
        </p:spPr>
      </p:pic>
      <p:sp>
        <p:nvSpPr>
          <p:cNvPr id="15" name="CasellaDiTesto 14"/>
          <p:cNvSpPr txBox="1"/>
          <p:nvPr/>
        </p:nvSpPr>
        <p:spPr>
          <a:xfrm>
            <a:off x="10113818" y="130464"/>
            <a:ext cx="1440872" cy="338554"/>
          </a:xfrm>
          <a:prstGeom prst="rect">
            <a:avLst/>
          </a:prstGeom>
          <a:noFill/>
        </p:spPr>
        <p:txBody>
          <a:bodyPr wrap="square" rtlCol="0">
            <a:spAutoFit/>
          </a:bodyPr>
          <a:lstStyle/>
          <a:p>
            <a:pPr algn="r"/>
            <a:r>
              <a:rPr lang="it-IT" sz="1600" dirty="0" smtClean="0">
                <a:solidFill>
                  <a:schemeClr val="accent3">
                    <a:lumMod val="75000"/>
                  </a:schemeClr>
                </a:solidFill>
              </a:rPr>
              <a:t>18 </a:t>
            </a:r>
            <a:r>
              <a:rPr lang="it-IT" sz="1600" dirty="0">
                <a:solidFill>
                  <a:schemeClr val="accent3">
                    <a:lumMod val="75000"/>
                  </a:schemeClr>
                </a:solidFill>
              </a:rPr>
              <a:t>of </a:t>
            </a:r>
            <a:r>
              <a:rPr lang="it-IT" sz="1600" dirty="0" smtClean="0">
                <a:solidFill>
                  <a:schemeClr val="accent3">
                    <a:lumMod val="75000"/>
                  </a:schemeClr>
                </a:solidFill>
              </a:rPr>
              <a:t>20</a:t>
            </a:r>
            <a:endParaRPr lang="it-IT" sz="1600" dirty="0">
              <a:solidFill>
                <a:schemeClr val="accent3">
                  <a:lumMod val="75000"/>
                </a:schemeClr>
              </a:solidFill>
            </a:endParaRPr>
          </a:p>
        </p:txBody>
      </p:sp>
    </p:spTree>
    <p:extLst>
      <p:ext uri="{BB962C8B-B14F-4D97-AF65-F5344CB8AC3E}">
        <p14:creationId xmlns:p14="http://schemas.microsoft.com/office/powerpoint/2010/main" val="421784030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left)">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up)">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2" fill="hold" grpId="0" nodeType="clickEffect">
                                  <p:stCondLst>
                                    <p:cond delay="0"/>
                                  </p:stCondLst>
                                  <p:childTnLst>
                                    <p:set>
                                      <p:cBhvr>
                                        <p:cTn id="16" dur="1" fill="hold">
                                          <p:stCondLst>
                                            <p:cond delay="0"/>
                                          </p:stCondLst>
                                        </p:cTn>
                                        <p:tgtEl>
                                          <p:spTgt spid="6">
                                            <p:txEl>
                                              <p:pRg st="0" end="0"/>
                                            </p:txEl>
                                          </p:spTgt>
                                        </p:tgtEl>
                                        <p:attrNameLst>
                                          <p:attrName>style.visibility</p:attrName>
                                        </p:attrNameLst>
                                      </p:cBhvr>
                                      <p:to>
                                        <p:strVal val="visible"/>
                                      </p:to>
                                    </p:set>
                                    <p:animEffect transition="in" filter="wipe(right)">
                                      <p:cBhvr>
                                        <p:cTn id="17" dur="500"/>
                                        <p:tgtEl>
                                          <p:spTgt spid="6">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2" fill="hold" grpId="0" nodeType="clickEffect">
                                  <p:stCondLst>
                                    <p:cond delay="0"/>
                                  </p:stCondLst>
                                  <p:childTnLst>
                                    <p:set>
                                      <p:cBhvr>
                                        <p:cTn id="21" dur="1" fill="hold">
                                          <p:stCondLst>
                                            <p:cond delay="0"/>
                                          </p:stCondLst>
                                        </p:cTn>
                                        <p:tgtEl>
                                          <p:spTgt spid="6">
                                            <p:txEl>
                                              <p:pRg st="1" end="1"/>
                                            </p:txEl>
                                          </p:spTgt>
                                        </p:tgtEl>
                                        <p:attrNameLst>
                                          <p:attrName>style.visibility</p:attrName>
                                        </p:attrNameLst>
                                      </p:cBhvr>
                                      <p:to>
                                        <p:strVal val="visible"/>
                                      </p:to>
                                    </p:set>
                                    <p:animEffect transition="in" filter="wipe(right)">
                                      <p:cBhvr>
                                        <p:cTn id="22" dur="500"/>
                                        <p:tgtEl>
                                          <p:spTgt spid="6">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up)">
                                      <p:cBhvr>
                                        <p:cTn id="27" dur="500"/>
                                        <p:tgtEl>
                                          <p:spTgt spid="9"/>
                                        </p:tgtEl>
                                      </p:cBhvr>
                                    </p:animEffect>
                                  </p:childTnLst>
                                </p:cTn>
                              </p:par>
                            </p:childTnLst>
                          </p:cTn>
                        </p:par>
                      </p:childTnLst>
                    </p:cTn>
                  </p:par>
                  <p:par>
                    <p:cTn id="28" fill="hold">
                      <p:stCondLst>
                        <p:cond delay="indefinite"/>
                      </p:stCondLst>
                      <p:childTnLst>
                        <p:par>
                          <p:cTn id="29" fill="hold">
                            <p:stCondLst>
                              <p:cond delay="0"/>
                            </p:stCondLst>
                            <p:childTnLst>
                              <p:par>
                                <p:cTn id="30" presetID="8" presetClass="entr" presetSubtype="16" fill="hold" nodeType="clickEffect">
                                  <p:stCondLst>
                                    <p:cond delay="0"/>
                                  </p:stCondLst>
                                  <p:childTnLst>
                                    <p:set>
                                      <p:cBhvr>
                                        <p:cTn id="31" dur="1" fill="hold">
                                          <p:stCondLst>
                                            <p:cond delay="0"/>
                                          </p:stCondLst>
                                        </p:cTn>
                                        <p:tgtEl>
                                          <p:spTgt spid="2"/>
                                        </p:tgtEl>
                                        <p:attrNameLst>
                                          <p:attrName>style.visibility</p:attrName>
                                        </p:attrNameLst>
                                      </p:cBhvr>
                                      <p:to>
                                        <p:strVal val="visible"/>
                                      </p:to>
                                    </p:set>
                                    <p:animEffect transition="in" filter="diamond(in)">
                                      <p:cBhvr>
                                        <p:cTn id="32" dur="2000"/>
                                        <p:tgtEl>
                                          <p:spTgt spid="2"/>
                                        </p:tgtEl>
                                      </p:cBhvr>
                                    </p:animEffect>
                                  </p:childTnLst>
                                </p:cTn>
                              </p:par>
                            </p:childTnLst>
                          </p:cTn>
                        </p:par>
                      </p:childTnLst>
                    </p:cTn>
                  </p:par>
                  <p:par>
                    <p:cTn id="33" fill="hold">
                      <p:stCondLst>
                        <p:cond delay="indefinite"/>
                      </p:stCondLst>
                      <p:childTnLst>
                        <p:par>
                          <p:cTn id="34" fill="hold">
                            <p:stCondLst>
                              <p:cond delay="0"/>
                            </p:stCondLst>
                            <p:childTnLst>
                              <p:par>
                                <p:cTn id="35" presetID="8" presetClass="entr" presetSubtype="16" fill="hold" nodeType="click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diamond(in)">
                                      <p:cBhvr>
                                        <p:cTn id="37" dur="2000"/>
                                        <p:tgtEl>
                                          <p:spTgt spid="14"/>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4">
                                            <p:txEl>
                                              <p:pRg st="1" end="1"/>
                                            </p:txEl>
                                          </p:spTgt>
                                        </p:tgtEl>
                                        <p:attrNameLst>
                                          <p:attrName>style.visibility</p:attrName>
                                        </p:attrNameLst>
                                      </p:cBhvr>
                                      <p:to>
                                        <p:strVal val="visible"/>
                                      </p:to>
                                    </p:set>
                                    <p:animEffect transition="in" filter="wipe(left)">
                                      <p:cBhvr>
                                        <p:cTn id="42" dur="500"/>
                                        <p:tgtEl>
                                          <p:spTgt spid="4">
                                            <p:txEl>
                                              <p:pRg st="1" end="1"/>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6" presetClass="entr" presetSubtype="16" fill="hold" nodeType="click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circle(in)">
                                      <p:cBhvr>
                                        <p:cTn id="47" dur="2000"/>
                                        <p:tgtEl>
                                          <p:spTgt spid="11"/>
                                        </p:tgtEl>
                                      </p:cBhvr>
                                    </p:animEffect>
                                  </p:childTnLst>
                                </p:cTn>
                              </p:par>
                            </p:childTnLst>
                          </p:cTn>
                        </p:par>
                      </p:childTnLst>
                    </p:cTn>
                  </p:par>
                  <p:par>
                    <p:cTn id="48" fill="hold">
                      <p:stCondLst>
                        <p:cond delay="indefinite"/>
                      </p:stCondLst>
                      <p:childTnLst>
                        <p:par>
                          <p:cTn id="49" fill="hold">
                            <p:stCondLst>
                              <p:cond delay="0"/>
                            </p:stCondLst>
                            <p:childTnLst>
                              <p:par>
                                <p:cTn id="50" presetID="6" presetClass="entr" presetSubtype="32" fill="hold" nodeType="clickEffect">
                                  <p:stCondLst>
                                    <p:cond delay="0"/>
                                  </p:stCondLst>
                                  <p:childTnLst>
                                    <p:set>
                                      <p:cBhvr>
                                        <p:cTn id="51" dur="1" fill="hold">
                                          <p:stCondLst>
                                            <p:cond delay="0"/>
                                          </p:stCondLst>
                                        </p:cTn>
                                        <p:tgtEl>
                                          <p:spTgt spid="12"/>
                                        </p:tgtEl>
                                        <p:attrNameLst>
                                          <p:attrName>style.visibility</p:attrName>
                                        </p:attrNameLst>
                                      </p:cBhvr>
                                      <p:to>
                                        <p:strVal val="visible"/>
                                      </p:to>
                                    </p:set>
                                    <p:animEffect transition="in" filter="circle(out)">
                                      <p:cBhvr>
                                        <p:cTn id="52"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P spid="6" grpId="0" uiExpand="1" build="p"/>
      <p:bldP spid="9" grpId="0"/>
      <p:bldP spid="1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testo 2"/>
          <p:cNvSpPr>
            <a:spLocks noGrp="1"/>
          </p:cNvSpPr>
          <p:nvPr>
            <p:ph type="body" idx="1"/>
          </p:nvPr>
        </p:nvSpPr>
        <p:spPr/>
        <p:txBody>
          <a:bodyPr/>
          <a:lstStyle/>
          <a:p>
            <a:r>
              <a:rPr lang="en-GB" cap="small" dirty="0"/>
              <a:t>Analogical </a:t>
            </a:r>
            <a:r>
              <a:rPr lang="en-GB" cap="small" dirty="0" smtClean="0"/>
              <a:t>types</a:t>
            </a:r>
            <a:endParaRPr lang="en-GB" cap="small" dirty="0"/>
          </a:p>
        </p:txBody>
      </p:sp>
      <p:sp>
        <p:nvSpPr>
          <p:cNvPr id="4" name="Segnaposto contenuto 3"/>
          <p:cNvSpPr>
            <a:spLocks noGrp="1"/>
          </p:cNvSpPr>
          <p:nvPr>
            <p:ph sz="half" idx="2"/>
          </p:nvPr>
        </p:nvSpPr>
        <p:spPr>
          <a:xfrm>
            <a:off x="684211" y="1270529"/>
            <a:ext cx="4937655" cy="1999144"/>
          </a:xfrm>
        </p:spPr>
        <p:txBody>
          <a:bodyPr/>
          <a:lstStyle/>
          <a:p>
            <a:endParaRPr lang="it-IT" dirty="0" smtClean="0"/>
          </a:p>
          <a:p>
            <a:r>
              <a:rPr lang="it-IT" dirty="0" smtClean="0">
                <a:solidFill>
                  <a:schemeClr val="tx1"/>
                </a:solidFill>
              </a:rPr>
              <a:t>The </a:t>
            </a:r>
            <a:r>
              <a:rPr lang="it-IT" dirty="0" err="1" smtClean="0">
                <a:solidFill>
                  <a:schemeClr val="tx1"/>
                </a:solidFill>
              </a:rPr>
              <a:t>truth-canon</a:t>
            </a:r>
            <a:r>
              <a:rPr lang="it-IT" dirty="0" smtClean="0">
                <a:solidFill>
                  <a:schemeClr val="tx1"/>
                </a:solidFill>
              </a:rPr>
              <a:t> (</a:t>
            </a:r>
            <a:r>
              <a:rPr lang="it-IT" dirty="0" err="1" smtClean="0">
                <a:solidFill>
                  <a:schemeClr val="tx1"/>
                </a:solidFill>
              </a:rPr>
              <a:t>criterion</a:t>
            </a:r>
            <a:r>
              <a:rPr lang="it-IT" dirty="0" smtClean="0">
                <a:solidFill>
                  <a:schemeClr val="tx1"/>
                </a:solidFill>
              </a:rPr>
              <a:t> of </a:t>
            </a:r>
            <a:r>
              <a:rPr lang="it-IT" dirty="0" err="1" smtClean="0">
                <a:solidFill>
                  <a:schemeClr val="tx1"/>
                </a:solidFill>
              </a:rPr>
              <a:t>truth</a:t>
            </a:r>
            <a:r>
              <a:rPr lang="it-IT" dirty="0" smtClean="0">
                <a:solidFill>
                  <a:schemeClr val="tx1"/>
                </a:solidFill>
              </a:rPr>
              <a:t>) for eidographic </a:t>
            </a:r>
            <a:r>
              <a:rPr lang="it-IT" dirty="0" err="1" smtClean="0">
                <a:solidFill>
                  <a:schemeClr val="tx1"/>
                </a:solidFill>
              </a:rPr>
              <a:t>predicates</a:t>
            </a:r>
            <a:r>
              <a:rPr lang="it-IT" dirty="0" smtClean="0">
                <a:solidFill>
                  <a:schemeClr val="tx1"/>
                </a:solidFill>
              </a:rPr>
              <a:t> </a:t>
            </a:r>
            <a:r>
              <a:rPr lang="it-IT" dirty="0" err="1" smtClean="0">
                <a:solidFill>
                  <a:schemeClr val="tx1"/>
                </a:solidFill>
              </a:rPr>
              <a:t>referring</a:t>
            </a:r>
            <a:r>
              <a:rPr lang="it-IT" dirty="0" smtClean="0">
                <a:solidFill>
                  <a:schemeClr val="tx1"/>
                </a:solidFill>
              </a:rPr>
              <a:t> to </a:t>
            </a:r>
            <a:r>
              <a:rPr lang="it-IT" i="1" dirty="0" err="1" smtClean="0">
                <a:solidFill>
                  <a:schemeClr val="tx1"/>
                </a:solidFill>
              </a:rPr>
              <a:t>analogical</a:t>
            </a:r>
            <a:r>
              <a:rPr lang="it-IT" i="1" dirty="0" smtClean="0">
                <a:solidFill>
                  <a:schemeClr val="tx1"/>
                </a:solidFill>
              </a:rPr>
              <a:t> </a:t>
            </a:r>
            <a:r>
              <a:rPr lang="it-IT" dirty="0" smtClean="0">
                <a:solidFill>
                  <a:schemeClr val="tx1"/>
                </a:solidFill>
              </a:rPr>
              <a:t>types </a:t>
            </a:r>
            <a:r>
              <a:rPr lang="it-IT" dirty="0" err="1" smtClean="0">
                <a:solidFill>
                  <a:schemeClr val="tx1"/>
                </a:solidFill>
              </a:rPr>
              <a:t>is</a:t>
            </a:r>
            <a:r>
              <a:rPr lang="it-IT" dirty="0" smtClean="0">
                <a:solidFill>
                  <a:schemeClr val="tx1"/>
                </a:solidFill>
              </a:rPr>
              <a:t> </a:t>
            </a:r>
            <a:r>
              <a:rPr lang="it-IT" dirty="0" err="1" smtClean="0">
                <a:solidFill>
                  <a:schemeClr val="tx1"/>
                </a:solidFill>
              </a:rPr>
              <a:t>not</a:t>
            </a:r>
            <a:r>
              <a:rPr lang="it-IT" dirty="0" smtClean="0">
                <a:solidFill>
                  <a:schemeClr val="tx1"/>
                </a:solidFill>
              </a:rPr>
              <a:t> </a:t>
            </a:r>
            <a:r>
              <a:rPr lang="it-IT" i="1" dirty="0" smtClean="0">
                <a:solidFill>
                  <a:schemeClr val="tx1"/>
                </a:solidFill>
              </a:rPr>
              <a:t>type</a:t>
            </a:r>
            <a:r>
              <a:rPr lang="it-IT" dirty="0" smtClean="0">
                <a:solidFill>
                  <a:schemeClr val="tx1"/>
                </a:solidFill>
              </a:rPr>
              <a:t>: it </a:t>
            </a:r>
            <a:r>
              <a:rPr lang="it-IT" dirty="0" err="1" smtClean="0">
                <a:solidFill>
                  <a:schemeClr val="tx1"/>
                </a:solidFill>
              </a:rPr>
              <a:t>is</a:t>
            </a:r>
            <a:r>
              <a:rPr lang="it-IT" dirty="0" smtClean="0">
                <a:solidFill>
                  <a:schemeClr val="tx1"/>
                </a:solidFill>
              </a:rPr>
              <a:t> the </a:t>
            </a:r>
            <a:r>
              <a:rPr lang="it-IT" i="1" dirty="0" smtClean="0">
                <a:solidFill>
                  <a:schemeClr val="accent6"/>
                </a:solidFill>
              </a:rPr>
              <a:t>tokens</a:t>
            </a:r>
            <a:endParaRPr lang="it-IT" i="1" dirty="0">
              <a:solidFill>
                <a:schemeClr val="accent6"/>
              </a:solidFill>
            </a:endParaRPr>
          </a:p>
        </p:txBody>
      </p:sp>
      <p:sp>
        <p:nvSpPr>
          <p:cNvPr id="5" name="Segnaposto testo 4"/>
          <p:cNvSpPr>
            <a:spLocks noGrp="1"/>
          </p:cNvSpPr>
          <p:nvPr>
            <p:ph type="body" sz="quarter" idx="3"/>
          </p:nvPr>
        </p:nvSpPr>
        <p:spPr/>
        <p:txBody>
          <a:bodyPr/>
          <a:lstStyle/>
          <a:p>
            <a:r>
              <a:rPr lang="en-GB" cap="small" dirty="0" err="1"/>
              <a:t>Katalogical</a:t>
            </a:r>
            <a:r>
              <a:rPr lang="en-GB" cap="small" dirty="0"/>
              <a:t> </a:t>
            </a:r>
            <a:r>
              <a:rPr lang="en-GB" cap="small" dirty="0" smtClean="0"/>
              <a:t>types</a:t>
            </a:r>
            <a:endParaRPr lang="en-GB" cap="small" dirty="0"/>
          </a:p>
        </p:txBody>
      </p:sp>
      <p:sp>
        <p:nvSpPr>
          <p:cNvPr id="6" name="Segnaposto contenuto 5"/>
          <p:cNvSpPr>
            <a:spLocks noGrp="1"/>
          </p:cNvSpPr>
          <p:nvPr>
            <p:ph sz="quarter" idx="4"/>
          </p:nvPr>
        </p:nvSpPr>
        <p:spPr>
          <a:xfrm>
            <a:off x="5938572" y="1262062"/>
            <a:ext cx="4929188" cy="1859830"/>
          </a:xfrm>
        </p:spPr>
        <p:txBody>
          <a:bodyPr/>
          <a:lstStyle/>
          <a:p>
            <a:endParaRPr lang="it-IT" dirty="0" smtClean="0"/>
          </a:p>
          <a:p>
            <a:r>
              <a:rPr lang="it-IT" dirty="0" smtClean="0">
                <a:solidFill>
                  <a:schemeClr val="tx1"/>
                </a:solidFill>
              </a:rPr>
              <a:t>The </a:t>
            </a:r>
            <a:r>
              <a:rPr lang="it-IT" dirty="0" err="1" smtClean="0">
                <a:solidFill>
                  <a:schemeClr val="tx1"/>
                </a:solidFill>
              </a:rPr>
              <a:t>truth-canon</a:t>
            </a:r>
            <a:r>
              <a:rPr lang="it-IT" dirty="0" smtClean="0">
                <a:solidFill>
                  <a:schemeClr val="tx1"/>
                </a:solidFill>
              </a:rPr>
              <a:t> for eidographic </a:t>
            </a:r>
            <a:r>
              <a:rPr lang="it-IT" dirty="0" err="1" smtClean="0">
                <a:solidFill>
                  <a:schemeClr val="tx1"/>
                </a:solidFill>
              </a:rPr>
              <a:t>predicates</a:t>
            </a:r>
            <a:r>
              <a:rPr lang="it-IT" dirty="0" smtClean="0">
                <a:solidFill>
                  <a:schemeClr val="tx1"/>
                </a:solidFill>
              </a:rPr>
              <a:t> </a:t>
            </a:r>
            <a:r>
              <a:rPr lang="it-IT" dirty="0" err="1" smtClean="0">
                <a:solidFill>
                  <a:schemeClr val="tx1"/>
                </a:solidFill>
              </a:rPr>
              <a:t>referring</a:t>
            </a:r>
            <a:r>
              <a:rPr lang="it-IT" dirty="0" smtClean="0">
                <a:solidFill>
                  <a:schemeClr val="tx1"/>
                </a:solidFill>
              </a:rPr>
              <a:t> to </a:t>
            </a:r>
            <a:r>
              <a:rPr lang="it-IT" i="1" dirty="0" err="1" smtClean="0">
                <a:solidFill>
                  <a:schemeClr val="tx1"/>
                </a:solidFill>
              </a:rPr>
              <a:t>katalogical</a:t>
            </a:r>
            <a:r>
              <a:rPr lang="it-IT" i="1" dirty="0" smtClean="0">
                <a:solidFill>
                  <a:schemeClr val="tx1"/>
                </a:solidFill>
              </a:rPr>
              <a:t> </a:t>
            </a:r>
            <a:r>
              <a:rPr lang="it-IT" dirty="0" smtClean="0">
                <a:solidFill>
                  <a:schemeClr val="tx1"/>
                </a:solidFill>
              </a:rPr>
              <a:t>types </a:t>
            </a:r>
            <a:r>
              <a:rPr lang="it-IT" dirty="0" err="1" smtClean="0">
                <a:solidFill>
                  <a:schemeClr val="tx1"/>
                </a:solidFill>
              </a:rPr>
              <a:t>is</a:t>
            </a:r>
            <a:r>
              <a:rPr lang="it-IT" dirty="0" smtClean="0">
                <a:solidFill>
                  <a:schemeClr val="tx1"/>
                </a:solidFill>
              </a:rPr>
              <a:t> the </a:t>
            </a:r>
            <a:r>
              <a:rPr lang="it-IT" i="1" dirty="0" smtClean="0">
                <a:solidFill>
                  <a:schemeClr val="accent6"/>
                </a:solidFill>
              </a:rPr>
              <a:t>type</a:t>
            </a:r>
            <a:r>
              <a:rPr lang="it-IT" dirty="0" smtClean="0">
                <a:solidFill>
                  <a:schemeClr val="accent6"/>
                </a:solidFill>
              </a:rPr>
              <a:t> </a:t>
            </a:r>
            <a:r>
              <a:rPr lang="it-IT" dirty="0" err="1">
                <a:solidFill>
                  <a:schemeClr val="accent6"/>
                </a:solidFill>
              </a:rPr>
              <a:t>itself</a:t>
            </a:r>
            <a:endParaRPr lang="it-IT" dirty="0">
              <a:solidFill>
                <a:schemeClr val="accent6"/>
              </a:solidFill>
            </a:endParaRPr>
          </a:p>
        </p:txBody>
      </p:sp>
      <p:sp>
        <p:nvSpPr>
          <p:cNvPr id="8" name="CasellaDiTesto 7"/>
          <p:cNvSpPr txBox="1"/>
          <p:nvPr/>
        </p:nvSpPr>
        <p:spPr>
          <a:xfrm>
            <a:off x="972079" y="130464"/>
            <a:ext cx="10048346" cy="338554"/>
          </a:xfrm>
          <a:prstGeom prst="rect">
            <a:avLst/>
          </a:prstGeom>
          <a:noFill/>
        </p:spPr>
        <p:txBody>
          <a:bodyPr wrap="square" rtlCol="0">
            <a:spAutoFit/>
          </a:bodyPr>
          <a:lstStyle/>
          <a:p>
            <a:r>
              <a:rPr lang="en-GB" sz="1600" dirty="0" smtClean="0">
                <a:solidFill>
                  <a:schemeClr val="accent3">
                    <a:lumMod val="75000"/>
                  </a:schemeClr>
                </a:solidFill>
              </a:rPr>
              <a:t>5. </a:t>
            </a:r>
            <a:r>
              <a:rPr lang="en-GB" sz="1600" i="1" dirty="0" smtClean="0">
                <a:solidFill>
                  <a:schemeClr val="accent3">
                    <a:lumMod val="75000"/>
                  </a:schemeClr>
                </a:solidFill>
              </a:rPr>
              <a:t>Analogical </a:t>
            </a:r>
            <a:r>
              <a:rPr lang="en-GB" sz="1600" dirty="0" smtClean="0">
                <a:solidFill>
                  <a:schemeClr val="accent3">
                    <a:lumMod val="75000"/>
                  </a:schemeClr>
                </a:solidFill>
              </a:rPr>
              <a:t>types</a:t>
            </a:r>
            <a:r>
              <a:rPr lang="en-GB" sz="1600" i="1" dirty="0" smtClean="0">
                <a:solidFill>
                  <a:schemeClr val="accent3">
                    <a:lumMod val="75000"/>
                  </a:schemeClr>
                </a:solidFill>
              </a:rPr>
              <a:t> </a:t>
            </a:r>
            <a:r>
              <a:rPr lang="en-GB" sz="1600" dirty="0" smtClean="0">
                <a:solidFill>
                  <a:schemeClr val="accent3">
                    <a:lumMod val="75000"/>
                  </a:schemeClr>
                </a:solidFill>
              </a:rPr>
              <a:t>vs. </a:t>
            </a:r>
            <a:r>
              <a:rPr lang="en-GB" sz="1600" i="1" dirty="0" err="1" smtClean="0">
                <a:solidFill>
                  <a:schemeClr val="accent3">
                    <a:lumMod val="75000"/>
                  </a:schemeClr>
                </a:solidFill>
              </a:rPr>
              <a:t>katalogical</a:t>
            </a:r>
            <a:r>
              <a:rPr lang="en-GB" sz="1600" i="1" dirty="0" smtClean="0">
                <a:solidFill>
                  <a:schemeClr val="accent3">
                    <a:lumMod val="75000"/>
                  </a:schemeClr>
                </a:solidFill>
              </a:rPr>
              <a:t> </a:t>
            </a:r>
            <a:r>
              <a:rPr lang="en-GB" sz="1600" dirty="0" smtClean="0">
                <a:solidFill>
                  <a:schemeClr val="accent3">
                    <a:lumMod val="75000"/>
                  </a:schemeClr>
                </a:solidFill>
              </a:rPr>
              <a:t>types</a:t>
            </a:r>
            <a:endParaRPr lang="en-GB" sz="1600" dirty="0">
              <a:solidFill>
                <a:schemeClr val="accent3">
                  <a:lumMod val="75000"/>
                </a:schemeClr>
              </a:solidFill>
            </a:endParaRPr>
          </a:p>
        </p:txBody>
      </p:sp>
      <p:sp>
        <p:nvSpPr>
          <p:cNvPr id="9" name="CasellaDiTesto 8"/>
          <p:cNvSpPr txBox="1"/>
          <p:nvPr/>
        </p:nvSpPr>
        <p:spPr>
          <a:xfrm>
            <a:off x="10113818" y="130464"/>
            <a:ext cx="1440872" cy="338554"/>
          </a:xfrm>
          <a:prstGeom prst="rect">
            <a:avLst/>
          </a:prstGeom>
          <a:noFill/>
        </p:spPr>
        <p:txBody>
          <a:bodyPr wrap="square" rtlCol="0">
            <a:spAutoFit/>
          </a:bodyPr>
          <a:lstStyle/>
          <a:p>
            <a:pPr algn="r"/>
            <a:r>
              <a:rPr lang="it-IT" sz="1600" dirty="0" smtClean="0">
                <a:solidFill>
                  <a:schemeClr val="accent3">
                    <a:lumMod val="75000"/>
                  </a:schemeClr>
                </a:solidFill>
              </a:rPr>
              <a:t>19 </a:t>
            </a:r>
            <a:r>
              <a:rPr lang="it-IT" sz="1600" dirty="0">
                <a:solidFill>
                  <a:schemeClr val="accent3">
                    <a:lumMod val="75000"/>
                  </a:schemeClr>
                </a:solidFill>
              </a:rPr>
              <a:t>of </a:t>
            </a:r>
            <a:r>
              <a:rPr lang="it-IT" sz="1600" dirty="0" smtClean="0">
                <a:solidFill>
                  <a:schemeClr val="accent3">
                    <a:lumMod val="75000"/>
                  </a:schemeClr>
                </a:solidFill>
              </a:rPr>
              <a:t>20</a:t>
            </a:r>
            <a:endParaRPr lang="it-IT" sz="1600" dirty="0">
              <a:solidFill>
                <a:schemeClr val="accent3">
                  <a:lumMod val="75000"/>
                </a:schemeClr>
              </a:solidFill>
            </a:endParaRPr>
          </a:p>
        </p:txBody>
      </p:sp>
      <p:sp>
        <p:nvSpPr>
          <p:cNvPr id="10" name="Segnaposto testo 2"/>
          <p:cNvSpPr txBox="1">
            <a:spLocks/>
          </p:cNvSpPr>
          <p:nvPr/>
        </p:nvSpPr>
        <p:spPr>
          <a:xfrm>
            <a:off x="972079" y="4403436"/>
            <a:ext cx="4649787" cy="1027546"/>
          </a:xfrm>
          <a:prstGeom prst="rect">
            <a:avLst/>
          </a:prstGeom>
        </p:spPr>
        <p:txBody>
          <a:bodyPr vert="horz" lIns="91440" tIns="45720" rIns="91440" bIns="45720" rtlCol="0" anchor="b">
            <a:noAutofit/>
          </a:bodyPr>
          <a:lstStyle>
            <a:lvl1pPr marL="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2800" b="0" kern="1200" cap="none">
                <a:solidFill>
                  <a:schemeClr val="tx1"/>
                </a:solidFill>
                <a:effectLst/>
                <a:latin typeface="+mn-lt"/>
                <a:ea typeface="+mn-ea"/>
                <a:cs typeface="+mn-cs"/>
              </a:defRPr>
            </a:lvl1pPr>
            <a:lvl2pPr marL="4572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2000" b="1" kern="1200" cap="none">
                <a:solidFill>
                  <a:schemeClr val="bg2">
                    <a:lumMod val="75000"/>
                  </a:schemeClr>
                </a:solidFill>
                <a:effectLst/>
                <a:latin typeface="+mn-lt"/>
                <a:ea typeface="+mn-ea"/>
                <a:cs typeface="+mn-cs"/>
              </a:defRPr>
            </a:lvl2pPr>
            <a:lvl3pPr marL="9144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800" b="1" kern="1200" cap="none">
                <a:solidFill>
                  <a:schemeClr val="bg2">
                    <a:lumMod val="75000"/>
                  </a:schemeClr>
                </a:solidFill>
                <a:effectLst/>
                <a:latin typeface="+mn-lt"/>
                <a:ea typeface="+mn-ea"/>
                <a:cs typeface="+mn-cs"/>
              </a:defRPr>
            </a:lvl3pPr>
            <a:lvl4pPr marL="13716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600" b="1" kern="1200" cap="none">
                <a:solidFill>
                  <a:schemeClr val="bg2">
                    <a:lumMod val="75000"/>
                  </a:schemeClr>
                </a:solidFill>
                <a:effectLst/>
                <a:latin typeface="+mn-lt"/>
                <a:ea typeface="+mn-ea"/>
                <a:cs typeface="+mn-cs"/>
              </a:defRPr>
            </a:lvl4pPr>
            <a:lvl5pPr marL="18288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600" b="1" kern="1200" cap="none">
                <a:solidFill>
                  <a:schemeClr val="bg2">
                    <a:lumMod val="75000"/>
                  </a:schemeClr>
                </a:solidFill>
                <a:effectLst/>
                <a:latin typeface="+mn-lt"/>
                <a:ea typeface="+mn-ea"/>
                <a:cs typeface="+mn-cs"/>
              </a:defRPr>
            </a:lvl5pPr>
            <a:lvl6pPr marL="22860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600" b="1" kern="1200" cap="none">
                <a:solidFill>
                  <a:schemeClr val="bg2">
                    <a:lumMod val="75000"/>
                  </a:schemeClr>
                </a:solidFill>
                <a:effectLst/>
                <a:latin typeface="+mn-lt"/>
                <a:ea typeface="+mn-ea"/>
                <a:cs typeface="+mn-cs"/>
              </a:defRPr>
            </a:lvl6pPr>
            <a:lvl7pPr marL="27432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600" b="1" kern="1200" cap="none">
                <a:solidFill>
                  <a:schemeClr val="bg2">
                    <a:lumMod val="75000"/>
                  </a:schemeClr>
                </a:solidFill>
                <a:effectLst/>
                <a:latin typeface="+mn-lt"/>
                <a:ea typeface="+mn-ea"/>
                <a:cs typeface="+mn-cs"/>
              </a:defRPr>
            </a:lvl7pPr>
            <a:lvl8pPr marL="32004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600" b="1" kern="1200" cap="none">
                <a:solidFill>
                  <a:schemeClr val="bg2">
                    <a:lumMod val="75000"/>
                  </a:schemeClr>
                </a:solidFill>
                <a:effectLst/>
                <a:latin typeface="+mn-lt"/>
                <a:ea typeface="+mn-ea"/>
                <a:cs typeface="+mn-cs"/>
              </a:defRPr>
            </a:lvl8pPr>
            <a:lvl9pPr marL="36576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600" b="1" kern="1200" cap="none">
                <a:solidFill>
                  <a:schemeClr val="bg2">
                    <a:lumMod val="75000"/>
                  </a:schemeClr>
                </a:solidFill>
                <a:effectLst/>
                <a:latin typeface="+mn-lt"/>
                <a:ea typeface="+mn-ea"/>
                <a:cs typeface="+mn-cs"/>
              </a:defRPr>
            </a:lvl9pPr>
          </a:lstStyle>
          <a:p>
            <a:r>
              <a:rPr lang="en-GB" cap="small" dirty="0" smtClean="0"/>
              <a:t>Natural ontology as an </a:t>
            </a:r>
            <a:r>
              <a:rPr lang="en-GB" cap="small" dirty="0" smtClean="0">
                <a:solidFill>
                  <a:schemeClr val="accent6"/>
                </a:solidFill>
              </a:rPr>
              <a:t>ontology of </a:t>
            </a:r>
            <a:r>
              <a:rPr lang="en-GB" i="1" cap="small" dirty="0" smtClean="0">
                <a:solidFill>
                  <a:schemeClr val="accent6"/>
                </a:solidFill>
              </a:rPr>
              <a:t>tokens</a:t>
            </a:r>
            <a:endParaRPr lang="en-GB" cap="small" dirty="0">
              <a:solidFill>
                <a:schemeClr val="accent6"/>
              </a:solidFill>
            </a:endParaRPr>
          </a:p>
        </p:txBody>
      </p:sp>
      <p:sp>
        <p:nvSpPr>
          <p:cNvPr id="11" name="Segnaposto testo 4"/>
          <p:cNvSpPr txBox="1">
            <a:spLocks/>
          </p:cNvSpPr>
          <p:nvPr/>
        </p:nvSpPr>
        <p:spPr>
          <a:xfrm>
            <a:off x="5938572" y="4403436"/>
            <a:ext cx="4665134" cy="1027546"/>
          </a:xfrm>
          <a:prstGeom prst="rect">
            <a:avLst/>
          </a:prstGeom>
        </p:spPr>
        <p:txBody>
          <a:bodyPr vert="horz" lIns="91440" tIns="45720" rIns="91440" bIns="45720" rtlCol="0" anchor="b">
            <a:noAutofit/>
          </a:bodyPr>
          <a:lstStyle>
            <a:lvl1pPr marL="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2800" b="0" kern="1200" cap="none">
                <a:solidFill>
                  <a:schemeClr val="tx1"/>
                </a:solidFill>
                <a:effectLst/>
                <a:latin typeface="+mn-lt"/>
                <a:ea typeface="+mn-ea"/>
                <a:cs typeface="+mn-cs"/>
              </a:defRPr>
            </a:lvl1pPr>
            <a:lvl2pPr marL="4572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2000" b="1" kern="1200" cap="none">
                <a:solidFill>
                  <a:schemeClr val="bg2">
                    <a:lumMod val="75000"/>
                  </a:schemeClr>
                </a:solidFill>
                <a:effectLst/>
                <a:latin typeface="+mn-lt"/>
                <a:ea typeface="+mn-ea"/>
                <a:cs typeface="+mn-cs"/>
              </a:defRPr>
            </a:lvl2pPr>
            <a:lvl3pPr marL="9144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800" b="1" kern="1200" cap="none">
                <a:solidFill>
                  <a:schemeClr val="bg2">
                    <a:lumMod val="75000"/>
                  </a:schemeClr>
                </a:solidFill>
                <a:effectLst/>
                <a:latin typeface="+mn-lt"/>
                <a:ea typeface="+mn-ea"/>
                <a:cs typeface="+mn-cs"/>
              </a:defRPr>
            </a:lvl3pPr>
            <a:lvl4pPr marL="13716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600" b="1" kern="1200" cap="none">
                <a:solidFill>
                  <a:schemeClr val="bg2">
                    <a:lumMod val="75000"/>
                  </a:schemeClr>
                </a:solidFill>
                <a:effectLst/>
                <a:latin typeface="+mn-lt"/>
                <a:ea typeface="+mn-ea"/>
                <a:cs typeface="+mn-cs"/>
              </a:defRPr>
            </a:lvl4pPr>
            <a:lvl5pPr marL="18288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600" b="1" kern="1200" cap="none">
                <a:solidFill>
                  <a:schemeClr val="bg2">
                    <a:lumMod val="75000"/>
                  </a:schemeClr>
                </a:solidFill>
                <a:effectLst/>
                <a:latin typeface="+mn-lt"/>
                <a:ea typeface="+mn-ea"/>
                <a:cs typeface="+mn-cs"/>
              </a:defRPr>
            </a:lvl5pPr>
            <a:lvl6pPr marL="22860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600" b="1" kern="1200" cap="none">
                <a:solidFill>
                  <a:schemeClr val="bg2">
                    <a:lumMod val="75000"/>
                  </a:schemeClr>
                </a:solidFill>
                <a:effectLst/>
                <a:latin typeface="+mn-lt"/>
                <a:ea typeface="+mn-ea"/>
                <a:cs typeface="+mn-cs"/>
              </a:defRPr>
            </a:lvl6pPr>
            <a:lvl7pPr marL="27432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600" b="1" kern="1200" cap="none">
                <a:solidFill>
                  <a:schemeClr val="bg2">
                    <a:lumMod val="75000"/>
                  </a:schemeClr>
                </a:solidFill>
                <a:effectLst/>
                <a:latin typeface="+mn-lt"/>
                <a:ea typeface="+mn-ea"/>
                <a:cs typeface="+mn-cs"/>
              </a:defRPr>
            </a:lvl7pPr>
            <a:lvl8pPr marL="32004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600" b="1" kern="1200" cap="none">
                <a:solidFill>
                  <a:schemeClr val="bg2">
                    <a:lumMod val="75000"/>
                  </a:schemeClr>
                </a:solidFill>
                <a:effectLst/>
                <a:latin typeface="+mn-lt"/>
                <a:ea typeface="+mn-ea"/>
                <a:cs typeface="+mn-cs"/>
              </a:defRPr>
            </a:lvl8pPr>
            <a:lvl9pPr marL="36576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600" b="1" kern="1200" cap="none">
                <a:solidFill>
                  <a:schemeClr val="bg2">
                    <a:lumMod val="75000"/>
                  </a:schemeClr>
                </a:solidFill>
                <a:effectLst/>
                <a:latin typeface="+mn-lt"/>
                <a:ea typeface="+mn-ea"/>
                <a:cs typeface="+mn-cs"/>
              </a:defRPr>
            </a:lvl9pPr>
          </a:lstStyle>
          <a:p>
            <a:r>
              <a:rPr lang="en-GB" cap="small" dirty="0" smtClean="0"/>
              <a:t>Institutional ontology as an </a:t>
            </a:r>
            <a:r>
              <a:rPr lang="en-GB" cap="small" dirty="0" smtClean="0">
                <a:solidFill>
                  <a:schemeClr val="accent6"/>
                </a:solidFill>
              </a:rPr>
              <a:t>ontology of </a:t>
            </a:r>
            <a:r>
              <a:rPr lang="en-GB" i="1" cap="small" dirty="0" smtClean="0">
                <a:solidFill>
                  <a:schemeClr val="accent6"/>
                </a:solidFill>
              </a:rPr>
              <a:t>types</a:t>
            </a:r>
            <a:endParaRPr lang="en-GB" i="1" cap="small" dirty="0">
              <a:solidFill>
                <a:schemeClr val="accent6"/>
              </a:solidFill>
            </a:endParaRPr>
          </a:p>
        </p:txBody>
      </p:sp>
      <p:sp>
        <p:nvSpPr>
          <p:cNvPr id="12" name="Freccia in giù 11"/>
          <p:cNvSpPr/>
          <p:nvPr/>
        </p:nvSpPr>
        <p:spPr>
          <a:xfrm>
            <a:off x="2392218" y="3195782"/>
            <a:ext cx="646546" cy="11176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3" name="Freccia in giù 12"/>
          <p:cNvSpPr/>
          <p:nvPr/>
        </p:nvSpPr>
        <p:spPr>
          <a:xfrm>
            <a:off x="7172037" y="3121892"/>
            <a:ext cx="646546" cy="11176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316282374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Effect transition="in" filter="wipe(right)">
                                      <p:cBhvr>
                                        <p:cTn id="7" dur="500"/>
                                        <p:tgtEl>
                                          <p:spTgt spid="4">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grpId="0"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wipe(right)">
                                      <p:cBhvr>
                                        <p:cTn id="12" dur="5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up)">
                                      <p:cBhvr>
                                        <p:cTn id="17" dur="500"/>
                                        <p:tgtEl>
                                          <p:spTgt spid="12"/>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left)">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up)">
                                      <p:cBhvr>
                                        <p:cTn id="27" dur="500"/>
                                        <p:tgtEl>
                                          <p:spTgt spid="13"/>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2" fill="hold" grpId="0" nodeType="click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wipe(right)">
                                      <p:cBhvr>
                                        <p:cTn id="3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6" grpId="0" build="p"/>
      <p:bldP spid="10" grpId="0"/>
      <p:bldP spid="11" grpId="0"/>
      <p:bldP spid="12" grpId="0" animBg="1"/>
      <p:bldP spid="13"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sz="half" idx="1"/>
          </p:nvPr>
        </p:nvSpPr>
        <p:spPr>
          <a:xfrm>
            <a:off x="679184" y="447675"/>
            <a:ext cx="4937655" cy="5562600"/>
          </a:xfrm>
        </p:spPr>
        <p:txBody>
          <a:bodyPr>
            <a:normAutofit fontScale="92500" lnSpcReduction="20000"/>
          </a:bodyPr>
          <a:lstStyle/>
          <a:p>
            <a:pPr marL="0" indent="0">
              <a:buNone/>
            </a:pPr>
            <a:r>
              <a:rPr lang="en-GB" dirty="0" smtClean="0">
                <a:solidFill>
                  <a:schemeClr val="tx1"/>
                </a:solidFill>
              </a:rPr>
              <a:t>“</a:t>
            </a:r>
            <a:r>
              <a:rPr lang="la-Latn" dirty="0">
                <a:solidFill>
                  <a:schemeClr val="tx1"/>
                </a:solidFill>
              </a:rPr>
              <a:t>Veritas consistit in adaequatione intellectus et rei […]. Intellectus autem qui est causa rei, comparatur ad ipsam sicut regula et mensura, e converso autem est de intellectu qui accipit scientiam a rebus. </a:t>
            </a:r>
            <a:endParaRPr lang="it-IT" dirty="0">
              <a:solidFill>
                <a:schemeClr val="tx1"/>
              </a:solidFill>
            </a:endParaRPr>
          </a:p>
          <a:p>
            <a:pPr marL="0" indent="0">
              <a:buNone/>
            </a:pPr>
            <a:r>
              <a:rPr lang="la-Latn" dirty="0">
                <a:solidFill>
                  <a:schemeClr val="tx1"/>
                </a:solidFill>
              </a:rPr>
              <a:t>Quando igitur </a:t>
            </a:r>
            <a:r>
              <a:rPr lang="la-Latn" cap="small" dirty="0">
                <a:solidFill>
                  <a:srgbClr val="FF0000"/>
                </a:solidFill>
              </a:rPr>
              <a:t>res sunt mensura et regula intellectus</a:t>
            </a:r>
            <a:r>
              <a:rPr lang="la-Latn" dirty="0">
                <a:solidFill>
                  <a:schemeClr val="tx1"/>
                </a:solidFill>
              </a:rPr>
              <a:t>, veritas consistit in hoc, quod intellectus adaequatur rei, ut in nobis accidit, ex eo enim quod res est vel non est, opinio nostra et oratio vera vel falsa est. </a:t>
            </a:r>
            <a:endParaRPr lang="it-IT" dirty="0">
              <a:solidFill>
                <a:schemeClr val="tx1"/>
              </a:solidFill>
            </a:endParaRPr>
          </a:p>
          <a:p>
            <a:pPr marL="0" indent="0">
              <a:buNone/>
            </a:pPr>
            <a:r>
              <a:rPr lang="la-Latn" dirty="0">
                <a:solidFill>
                  <a:schemeClr val="tx1"/>
                </a:solidFill>
              </a:rPr>
              <a:t>Sed quando </a:t>
            </a:r>
            <a:r>
              <a:rPr lang="la-Latn" cap="small" dirty="0">
                <a:solidFill>
                  <a:srgbClr val="FF0000"/>
                </a:solidFill>
              </a:rPr>
              <a:t>intellectus est regula vel mensura rerum</a:t>
            </a:r>
            <a:r>
              <a:rPr lang="la-Latn" dirty="0">
                <a:solidFill>
                  <a:schemeClr val="tx1"/>
                </a:solidFill>
              </a:rPr>
              <a:t>, veritas consistit in hoc, quod res adaequantur intellectui, sicut dicitur artifex facere verum opus, quando concordat </a:t>
            </a:r>
            <a:r>
              <a:rPr lang="la-Latn" dirty="0" smtClean="0">
                <a:solidFill>
                  <a:schemeClr val="tx1"/>
                </a:solidFill>
              </a:rPr>
              <a:t>arti</a:t>
            </a:r>
            <a:r>
              <a:rPr lang="en-GB" dirty="0" smtClean="0">
                <a:solidFill>
                  <a:schemeClr val="tx1"/>
                </a:solidFill>
              </a:rPr>
              <a:t>”</a:t>
            </a:r>
            <a:r>
              <a:rPr lang="la-Latn" dirty="0" smtClean="0">
                <a:solidFill>
                  <a:schemeClr val="tx1"/>
                </a:solidFill>
              </a:rPr>
              <a:t>.</a:t>
            </a:r>
            <a:endParaRPr lang="en-GB" dirty="0">
              <a:solidFill>
                <a:schemeClr val="tx1"/>
              </a:solidFill>
            </a:endParaRPr>
          </a:p>
        </p:txBody>
      </p:sp>
      <p:sp>
        <p:nvSpPr>
          <p:cNvPr id="4" name="Segnaposto contenuto 3"/>
          <p:cNvSpPr>
            <a:spLocks noGrp="1"/>
          </p:cNvSpPr>
          <p:nvPr>
            <p:ph sz="half" idx="2"/>
          </p:nvPr>
        </p:nvSpPr>
        <p:spPr>
          <a:xfrm>
            <a:off x="6096000" y="447676"/>
            <a:ext cx="4934479" cy="5562599"/>
          </a:xfrm>
        </p:spPr>
        <p:txBody>
          <a:bodyPr>
            <a:normAutofit fontScale="92500" lnSpcReduction="20000"/>
          </a:bodyPr>
          <a:lstStyle/>
          <a:p>
            <a:pPr marL="0" indent="0">
              <a:buNone/>
            </a:pPr>
            <a:r>
              <a:rPr lang="en-GB" dirty="0" smtClean="0">
                <a:solidFill>
                  <a:schemeClr val="tx1"/>
                </a:solidFill>
              </a:rPr>
              <a:t>“T</a:t>
            </a:r>
            <a:r>
              <a:rPr lang="en-US" dirty="0" err="1" smtClean="0">
                <a:solidFill>
                  <a:schemeClr val="tx1"/>
                </a:solidFill>
              </a:rPr>
              <a:t>ruth</a:t>
            </a:r>
            <a:r>
              <a:rPr lang="en-US" dirty="0" smtClean="0">
                <a:solidFill>
                  <a:schemeClr val="tx1"/>
                </a:solidFill>
              </a:rPr>
              <a:t> </a:t>
            </a:r>
            <a:r>
              <a:rPr lang="en-US" dirty="0">
                <a:solidFill>
                  <a:schemeClr val="tx1"/>
                </a:solidFill>
              </a:rPr>
              <a:t>consists in a correspondence between the intellect and </a:t>
            </a:r>
            <a:r>
              <a:rPr lang="en-US" dirty="0" smtClean="0">
                <a:solidFill>
                  <a:schemeClr val="tx1"/>
                </a:solidFill>
              </a:rPr>
              <a:t>reality. Now </a:t>
            </a:r>
            <a:r>
              <a:rPr lang="en-US" dirty="0">
                <a:solidFill>
                  <a:schemeClr val="tx1"/>
                </a:solidFill>
              </a:rPr>
              <a:t>an intellect that is a cause of the relevant real thing is related to it as a rule and measure, whereas the converse holds in the case of an intellect that takes its scientific knowledge from the things. </a:t>
            </a:r>
            <a:endParaRPr lang="en-US" dirty="0" smtClean="0">
              <a:solidFill>
                <a:schemeClr val="tx1"/>
              </a:solidFill>
            </a:endParaRPr>
          </a:p>
          <a:p>
            <a:pPr marL="0" indent="0">
              <a:buNone/>
            </a:pPr>
            <a:r>
              <a:rPr lang="en-US" dirty="0" smtClean="0">
                <a:solidFill>
                  <a:schemeClr val="tx1"/>
                </a:solidFill>
              </a:rPr>
              <a:t>Thus</a:t>
            </a:r>
            <a:r>
              <a:rPr lang="en-US" dirty="0">
                <a:solidFill>
                  <a:schemeClr val="tx1"/>
                </a:solidFill>
              </a:rPr>
              <a:t>, when, as happens with us, the </a:t>
            </a:r>
            <a:r>
              <a:rPr lang="en-US" dirty="0">
                <a:solidFill>
                  <a:srgbClr val="FF0000"/>
                </a:solidFill>
              </a:rPr>
              <a:t>things are the measure and rule of the intellect</a:t>
            </a:r>
            <a:r>
              <a:rPr lang="en-US" dirty="0">
                <a:solidFill>
                  <a:schemeClr val="tx1"/>
                </a:solidFill>
              </a:rPr>
              <a:t>, then truth consists in the intellect’s corresponding to the thing. For it is because reality is or is not such-and-such that our opinions and statements are true or false. </a:t>
            </a:r>
            <a:endParaRPr lang="en-US" dirty="0" smtClean="0">
              <a:solidFill>
                <a:schemeClr val="tx1"/>
              </a:solidFill>
            </a:endParaRPr>
          </a:p>
          <a:p>
            <a:pPr marL="0" indent="0">
              <a:buNone/>
            </a:pPr>
            <a:r>
              <a:rPr lang="en-US" dirty="0" smtClean="0">
                <a:solidFill>
                  <a:schemeClr val="tx1"/>
                </a:solidFill>
              </a:rPr>
              <a:t>By </a:t>
            </a:r>
            <a:r>
              <a:rPr lang="en-US" dirty="0">
                <a:solidFill>
                  <a:schemeClr val="tx1"/>
                </a:solidFill>
              </a:rPr>
              <a:t>contrast, when the </a:t>
            </a:r>
            <a:r>
              <a:rPr lang="en-US" dirty="0">
                <a:solidFill>
                  <a:srgbClr val="FF0000"/>
                </a:solidFill>
              </a:rPr>
              <a:t>intellect is the rule or measure of the things</a:t>
            </a:r>
            <a:r>
              <a:rPr lang="en-US" dirty="0">
                <a:solidFill>
                  <a:schemeClr val="tx1"/>
                </a:solidFill>
              </a:rPr>
              <a:t>, then truth consists in the thing’s corresponding to the intellect. So, for instance, the craftsman is said to produce a true work when that work agrees with his </a:t>
            </a:r>
            <a:r>
              <a:rPr lang="en-US" dirty="0" smtClean="0">
                <a:solidFill>
                  <a:schemeClr val="tx1"/>
                </a:solidFill>
              </a:rPr>
              <a:t>craft”.</a:t>
            </a:r>
            <a:endParaRPr lang="en-GB" dirty="0">
              <a:solidFill>
                <a:schemeClr val="tx1"/>
              </a:solidFill>
            </a:endParaRPr>
          </a:p>
        </p:txBody>
      </p:sp>
      <p:sp>
        <p:nvSpPr>
          <p:cNvPr id="6" name="CasellaDiTesto 5"/>
          <p:cNvSpPr txBox="1"/>
          <p:nvPr/>
        </p:nvSpPr>
        <p:spPr>
          <a:xfrm>
            <a:off x="4667627" y="5960061"/>
            <a:ext cx="6266695" cy="338554"/>
          </a:xfrm>
          <a:prstGeom prst="rect">
            <a:avLst/>
          </a:prstGeom>
          <a:noFill/>
        </p:spPr>
        <p:txBody>
          <a:bodyPr wrap="square" rtlCol="0">
            <a:spAutoFit/>
          </a:bodyPr>
          <a:lstStyle/>
          <a:p>
            <a:r>
              <a:rPr lang="en-GB" sz="1600" dirty="0"/>
              <a:t>(</a:t>
            </a:r>
            <a:r>
              <a:rPr lang="en-GB" sz="1600" cap="small" dirty="0"/>
              <a:t>Thomas Aquinas</a:t>
            </a:r>
            <a:r>
              <a:rPr lang="en-GB" sz="1600" dirty="0"/>
              <a:t>, </a:t>
            </a:r>
            <a:r>
              <a:rPr lang="en-GB" sz="1600" i="1" dirty="0"/>
              <a:t>Summa theologiae</a:t>
            </a:r>
            <a:r>
              <a:rPr lang="en-GB" sz="1600" dirty="0"/>
              <a:t>, </a:t>
            </a:r>
            <a:r>
              <a:rPr lang="en-GB" sz="1600" dirty="0" err="1" smtClean="0"/>
              <a:t>I</a:t>
            </a:r>
            <a:r>
              <a:rPr lang="en-GB" sz="1600" baseline="30000" dirty="0" err="1" smtClean="0"/>
              <a:t>a</a:t>
            </a:r>
            <a:r>
              <a:rPr lang="en-GB" sz="1600" dirty="0" err="1" smtClean="0"/>
              <a:t>-II</a:t>
            </a:r>
            <a:r>
              <a:rPr lang="en-GB" sz="1600" baseline="30000" dirty="0" err="1" smtClean="0"/>
              <a:t>ae</a:t>
            </a:r>
            <a:r>
              <a:rPr lang="en-GB" sz="1600" dirty="0" smtClean="0"/>
              <a:t>, </a:t>
            </a:r>
            <a:r>
              <a:rPr lang="en-GB" sz="1600" dirty="0"/>
              <a:t>q. 19, art. </a:t>
            </a:r>
            <a:r>
              <a:rPr lang="en-GB" sz="1600" dirty="0" smtClean="0"/>
              <a:t>4)</a:t>
            </a:r>
            <a:endParaRPr lang="en-GB" sz="1600" dirty="0"/>
          </a:p>
        </p:txBody>
      </p:sp>
      <p:sp>
        <p:nvSpPr>
          <p:cNvPr id="7" name="CasellaDiTesto 6"/>
          <p:cNvSpPr txBox="1"/>
          <p:nvPr/>
        </p:nvSpPr>
        <p:spPr>
          <a:xfrm>
            <a:off x="972079" y="130464"/>
            <a:ext cx="10048346" cy="338554"/>
          </a:xfrm>
          <a:prstGeom prst="rect">
            <a:avLst/>
          </a:prstGeom>
          <a:noFill/>
        </p:spPr>
        <p:txBody>
          <a:bodyPr wrap="square" rtlCol="0">
            <a:spAutoFit/>
          </a:bodyPr>
          <a:lstStyle/>
          <a:p>
            <a:r>
              <a:rPr lang="en-GB" sz="1600" dirty="0" smtClean="0">
                <a:solidFill>
                  <a:schemeClr val="accent3">
                    <a:lumMod val="75000"/>
                  </a:schemeClr>
                </a:solidFill>
              </a:rPr>
              <a:t>5. </a:t>
            </a:r>
            <a:r>
              <a:rPr lang="en-GB" sz="1600" i="1" dirty="0" smtClean="0">
                <a:solidFill>
                  <a:schemeClr val="accent3">
                    <a:lumMod val="75000"/>
                  </a:schemeClr>
                </a:solidFill>
              </a:rPr>
              <a:t>Analogical </a:t>
            </a:r>
            <a:r>
              <a:rPr lang="en-GB" sz="1600" dirty="0" smtClean="0">
                <a:solidFill>
                  <a:schemeClr val="accent3">
                    <a:lumMod val="75000"/>
                  </a:schemeClr>
                </a:solidFill>
              </a:rPr>
              <a:t>types</a:t>
            </a:r>
            <a:r>
              <a:rPr lang="en-GB" sz="1600" i="1" dirty="0" smtClean="0">
                <a:solidFill>
                  <a:schemeClr val="accent3">
                    <a:lumMod val="75000"/>
                  </a:schemeClr>
                </a:solidFill>
              </a:rPr>
              <a:t> </a:t>
            </a:r>
            <a:r>
              <a:rPr lang="en-GB" sz="1600" dirty="0" smtClean="0">
                <a:solidFill>
                  <a:schemeClr val="accent3">
                    <a:lumMod val="75000"/>
                  </a:schemeClr>
                </a:solidFill>
              </a:rPr>
              <a:t>vs. </a:t>
            </a:r>
            <a:r>
              <a:rPr lang="en-GB" sz="1600" i="1" dirty="0" err="1" smtClean="0">
                <a:solidFill>
                  <a:schemeClr val="accent3">
                    <a:lumMod val="75000"/>
                  </a:schemeClr>
                </a:solidFill>
              </a:rPr>
              <a:t>katalogical</a:t>
            </a:r>
            <a:r>
              <a:rPr lang="en-GB" sz="1600" i="1" dirty="0" smtClean="0">
                <a:solidFill>
                  <a:schemeClr val="accent3">
                    <a:lumMod val="75000"/>
                  </a:schemeClr>
                </a:solidFill>
              </a:rPr>
              <a:t> </a:t>
            </a:r>
            <a:r>
              <a:rPr lang="en-GB" sz="1600" dirty="0" smtClean="0">
                <a:solidFill>
                  <a:schemeClr val="accent3">
                    <a:lumMod val="75000"/>
                  </a:schemeClr>
                </a:solidFill>
              </a:rPr>
              <a:t>types</a:t>
            </a:r>
            <a:endParaRPr lang="en-GB" sz="1600" dirty="0">
              <a:solidFill>
                <a:schemeClr val="accent3">
                  <a:lumMod val="75000"/>
                </a:schemeClr>
              </a:solidFill>
            </a:endParaRPr>
          </a:p>
        </p:txBody>
      </p:sp>
      <p:sp>
        <p:nvSpPr>
          <p:cNvPr id="8" name="CasellaDiTesto 7"/>
          <p:cNvSpPr txBox="1"/>
          <p:nvPr/>
        </p:nvSpPr>
        <p:spPr>
          <a:xfrm>
            <a:off x="10113818" y="130464"/>
            <a:ext cx="1440872" cy="338554"/>
          </a:xfrm>
          <a:prstGeom prst="rect">
            <a:avLst/>
          </a:prstGeom>
          <a:noFill/>
        </p:spPr>
        <p:txBody>
          <a:bodyPr wrap="square" rtlCol="0">
            <a:spAutoFit/>
          </a:bodyPr>
          <a:lstStyle/>
          <a:p>
            <a:pPr algn="r"/>
            <a:r>
              <a:rPr lang="it-IT" sz="1600" dirty="0" smtClean="0">
                <a:solidFill>
                  <a:schemeClr val="accent3">
                    <a:lumMod val="75000"/>
                  </a:schemeClr>
                </a:solidFill>
              </a:rPr>
              <a:t>20 </a:t>
            </a:r>
            <a:r>
              <a:rPr lang="it-IT" sz="1600" dirty="0">
                <a:solidFill>
                  <a:schemeClr val="accent3">
                    <a:lumMod val="75000"/>
                  </a:schemeClr>
                </a:solidFill>
              </a:rPr>
              <a:t>of </a:t>
            </a:r>
            <a:r>
              <a:rPr lang="it-IT" sz="1600" dirty="0" smtClean="0">
                <a:solidFill>
                  <a:schemeClr val="accent3">
                    <a:lumMod val="75000"/>
                  </a:schemeClr>
                </a:solidFill>
              </a:rPr>
              <a:t>20</a:t>
            </a:r>
            <a:endParaRPr lang="it-IT" sz="1600" dirty="0">
              <a:solidFill>
                <a:schemeClr val="accent3">
                  <a:lumMod val="75000"/>
                </a:schemeClr>
              </a:solidFill>
            </a:endParaRPr>
          </a:p>
        </p:txBody>
      </p:sp>
    </p:spTree>
    <p:extLst>
      <p:ext uri="{BB962C8B-B14F-4D97-AF65-F5344CB8AC3E}">
        <p14:creationId xmlns:p14="http://schemas.microsoft.com/office/powerpoint/2010/main" val="62300782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left)">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left)">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iterate type="lt">
                                    <p:tmPct val="5000"/>
                                  </p:iterate>
                                  <p:childTnLst>
                                    <p:set>
                                      <p:cBhvr>
                                        <p:cTn id="21" dur="1" fill="hold">
                                          <p:stCondLst>
                                            <p:cond delay="0"/>
                                          </p:stCondLst>
                                        </p:cTn>
                                        <p:tgtEl>
                                          <p:spTgt spid="4">
                                            <p:txEl>
                                              <p:pRg st="0" end="0"/>
                                            </p:txEl>
                                          </p:spTgt>
                                        </p:tgtEl>
                                        <p:attrNameLst>
                                          <p:attrName>style.visibility</p:attrName>
                                        </p:attrNameLst>
                                      </p:cBhvr>
                                      <p:to>
                                        <p:strVal val="visible"/>
                                      </p:to>
                                    </p:set>
                                    <p:animEffect transition="in" filter="wipe(left)">
                                      <p:cBhvr>
                                        <p:cTn id="22" dur="500"/>
                                        <p:tgtEl>
                                          <p:spTgt spid="4">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iterate type="lt">
                                    <p:tmPct val="5000"/>
                                  </p:iterate>
                                  <p:childTnLst>
                                    <p:set>
                                      <p:cBhvr>
                                        <p:cTn id="26" dur="1" fill="hold">
                                          <p:stCondLst>
                                            <p:cond delay="0"/>
                                          </p:stCondLst>
                                        </p:cTn>
                                        <p:tgtEl>
                                          <p:spTgt spid="4">
                                            <p:txEl>
                                              <p:pRg st="1" end="1"/>
                                            </p:txEl>
                                          </p:spTgt>
                                        </p:tgtEl>
                                        <p:attrNameLst>
                                          <p:attrName>style.visibility</p:attrName>
                                        </p:attrNameLst>
                                      </p:cBhvr>
                                      <p:to>
                                        <p:strVal val="visible"/>
                                      </p:to>
                                    </p:set>
                                    <p:animEffect transition="in" filter="wipe(left)">
                                      <p:cBhvr>
                                        <p:cTn id="27" dur="500"/>
                                        <p:tgtEl>
                                          <p:spTgt spid="4">
                                            <p:txEl>
                                              <p:pRg st="1" end="1"/>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iterate type="lt">
                                    <p:tmPct val="5000"/>
                                  </p:iterate>
                                  <p:childTnLst>
                                    <p:set>
                                      <p:cBhvr>
                                        <p:cTn id="31" dur="1" fill="hold">
                                          <p:stCondLst>
                                            <p:cond delay="0"/>
                                          </p:stCondLst>
                                        </p:cTn>
                                        <p:tgtEl>
                                          <p:spTgt spid="4">
                                            <p:txEl>
                                              <p:pRg st="2" end="2"/>
                                            </p:txEl>
                                          </p:spTgt>
                                        </p:tgtEl>
                                        <p:attrNameLst>
                                          <p:attrName>style.visibility</p:attrName>
                                        </p:attrNameLst>
                                      </p:cBhvr>
                                      <p:to>
                                        <p:strVal val="visible"/>
                                      </p:to>
                                    </p:set>
                                    <p:animEffect transition="in" filter="wipe(left)">
                                      <p:cBhvr>
                                        <p:cTn id="32" dur="500"/>
                                        <p:tgtEl>
                                          <p:spTgt spid="4">
                                            <p:txEl>
                                              <p:pRg st="2" end="2"/>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wipe(down)">
                                      <p:cBhvr>
                                        <p:cTn id="3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P spid="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48035" y="5021974"/>
            <a:ext cx="11364353" cy="1680328"/>
          </a:xfrm>
        </p:spPr>
        <p:txBody>
          <a:bodyPr>
            <a:normAutofit/>
          </a:bodyPr>
          <a:lstStyle/>
          <a:p>
            <a:pPr algn="ctr"/>
            <a:r>
              <a:rPr lang="it-IT" sz="2800" dirty="0" smtClean="0"/>
              <a:t>"</a:t>
            </a:r>
            <a:r>
              <a:rPr lang="it-IT" sz="2800" dirty="0" err="1" smtClean="0"/>
              <a:t>Poloniae</a:t>
            </a:r>
            <a:r>
              <a:rPr lang="it-IT" sz="2800" dirty="0" smtClean="0"/>
              <a:t> amplissimi regni .. </a:t>
            </a:r>
            <a:r>
              <a:rPr lang="it-IT" sz="2800" dirty="0" err="1" smtClean="0">
                <a:solidFill>
                  <a:schemeClr val="accent6"/>
                </a:solidFill>
              </a:rPr>
              <a:t>Typus</a:t>
            </a:r>
            <a:r>
              <a:rPr lang="it-IT" sz="2800" dirty="0" smtClean="0"/>
              <a:t> </a:t>
            </a:r>
            <a:r>
              <a:rPr lang="it-IT" sz="2800" dirty="0" err="1" smtClean="0"/>
              <a:t>geographicum</a:t>
            </a:r>
            <a:r>
              <a:rPr lang="it-IT" sz="2800" dirty="0" smtClean="0"/>
              <a:t>"</a:t>
            </a:r>
            <a:endParaRPr lang="it-IT" sz="2800" dirty="0"/>
          </a:p>
        </p:txBody>
      </p:sp>
      <p:sp>
        <p:nvSpPr>
          <p:cNvPr id="3" name="Segnaposto testo 2"/>
          <p:cNvSpPr>
            <a:spLocks noGrp="1"/>
          </p:cNvSpPr>
          <p:nvPr>
            <p:ph type="body" idx="1"/>
          </p:nvPr>
        </p:nvSpPr>
        <p:spPr>
          <a:xfrm>
            <a:off x="1445419" y="5969310"/>
            <a:ext cx="8535988" cy="907804"/>
          </a:xfrm>
        </p:spPr>
        <p:txBody>
          <a:bodyPr/>
          <a:lstStyle/>
          <a:p>
            <a:pPr algn="ctr"/>
            <a:r>
              <a:rPr lang="it-IT" dirty="0" smtClean="0"/>
              <a:t>lorenzo.passerini@unimib.it</a:t>
            </a:r>
            <a:endParaRPr lang="it-IT" dirty="0"/>
          </a:p>
        </p:txBody>
      </p:sp>
      <p:pic>
        <p:nvPicPr>
          <p:cNvPr id="4" name="Immagin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32212" y="242047"/>
            <a:ext cx="7140388" cy="5222786"/>
          </a:xfrm>
          <a:prstGeom prst="rect">
            <a:avLst/>
          </a:prstGeom>
        </p:spPr>
      </p:pic>
      <p:sp>
        <p:nvSpPr>
          <p:cNvPr id="6" name="CasellaDiTesto 5"/>
          <p:cNvSpPr txBox="1"/>
          <p:nvPr/>
        </p:nvSpPr>
        <p:spPr>
          <a:xfrm>
            <a:off x="9981407" y="1501319"/>
            <a:ext cx="2111188" cy="2031325"/>
          </a:xfrm>
          <a:prstGeom prst="rect">
            <a:avLst/>
          </a:prstGeom>
          <a:noFill/>
        </p:spPr>
        <p:txBody>
          <a:bodyPr wrap="square" rtlCol="0">
            <a:spAutoFit/>
          </a:bodyPr>
          <a:lstStyle/>
          <a:p>
            <a:r>
              <a:rPr lang="it-IT" sz="1400" dirty="0" err="1"/>
              <a:t>Extracted</a:t>
            </a:r>
            <a:r>
              <a:rPr lang="it-IT" sz="1400" dirty="0"/>
              <a:t> from </a:t>
            </a:r>
            <a:r>
              <a:rPr lang="it-IT" sz="1400" dirty="0" smtClean="0"/>
              <a:t>Gerard de </a:t>
            </a:r>
            <a:r>
              <a:rPr lang="it-IT" sz="1400" dirty="0" err="1" smtClean="0"/>
              <a:t>Jode</a:t>
            </a:r>
            <a:r>
              <a:rPr lang="it-IT" sz="1400" dirty="0" smtClean="0"/>
              <a:t> (1509-1591), </a:t>
            </a:r>
            <a:r>
              <a:rPr lang="it-IT" sz="1400" i="1" dirty="0"/>
              <a:t>Speculum </a:t>
            </a:r>
            <a:r>
              <a:rPr lang="it-IT" sz="1400" i="1" dirty="0" err="1"/>
              <a:t>orbis</a:t>
            </a:r>
            <a:r>
              <a:rPr lang="it-IT" sz="1400" i="1" dirty="0"/>
              <a:t> </a:t>
            </a:r>
            <a:r>
              <a:rPr lang="it-IT" sz="1400" i="1" dirty="0" err="1"/>
              <a:t>terrae</a:t>
            </a:r>
            <a:r>
              <a:rPr lang="it-IT" sz="1400" dirty="0"/>
              <a:t>, </a:t>
            </a:r>
            <a:r>
              <a:rPr lang="it-IT" sz="1400" dirty="0" smtClean="0"/>
              <a:t>1593.</a:t>
            </a:r>
          </a:p>
          <a:p>
            <a:r>
              <a:rPr lang="it-IT" sz="1400" dirty="0" smtClean="0"/>
              <a:t>© Image Delivery Service</a:t>
            </a:r>
          </a:p>
          <a:p>
            <a:r>
              <a:rPr lang="it-IT" sz="1400" dirty="0" smtClean="0"/>
              <a:t>Harvard University Library</a:t>
            </a:r>
            <a:endParaRPr lang="it-IT" sz="1400" dirty="0"/>
          </a:p>
        </p:txBody>
      </p:sp>
    </p:spTree>
    <p:extLst>
      <p:ext uri="{BB962C8B-B14F-4D97-AF65-F5344CB8AC3E}">
        <p14:creationId xmlns:p14="http://schemas.microsoft.com/office/powerpoint/2010/main" val="386652778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iterate type="lt">
                                    <p:tmPct val="10000"/>
                                  </p:iterate>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589086" y="1400175"/>
            <a:ext cx="8534401" cy="3002325"/>
          </a:xfrm>
        </p:spPr>
        <p:txBody>
          <a:bodyPr>
            <a:normAutofit/>
          </a:bodyPr>
          <a:lstStyle/>
          <a:p>
            <a:pPr algn="ctr"/>
            <a:r>
              <a:rPr lang="en-GB" dirty="0" smtClean="0">
                <a:solidFill>
                  <a:schemeClr val="accent3">
                    <a:lumMod val="50000"/>
                  </a:schemeClr>
                </a:solidFill>
              </a:rPr>
              <a:t>1.</a:t>
            </a:r>
            <a:br>
              <a:rPr lang="en-GB" dirty="0" smtClean="0">
                <a:solidFill>
                  <a:schemeClr val="accent3">
                    <a:lumMod val="50000"/>
                  </a:schemeClr>
                </a:solidFill>
              </a:rPr>
            </a:br>
            <a:r>
              <a:rPr lang="en-GB" i="1" dirty="0" smtClean="0">
                <a:solidFill>
                  <a:schemeClr val="accent3">
                    <a:lumMod val="50000"/>
                  </a:schemeClr>
                </a:solidFill>
              </a:rPr>
              <a:t>Eidographic</a:t>
            </a:r>
            <a:r>
              <a:rPr lang="en-GB" dirty="0" smtClean="0">
                <a:solidFill>
                  <a:schemeClr val="accent3">
                    <a:lumMod val="50000"/>
                  </a:schemeClr>
                </a:solidFill>
              </a:rPr>
              <a:t> predicates </a:t>
            </a:r>
            <a:br>
              <a:rPr lang="en-GB" dirty="0" smtClean="0">
                <a:solidFill>
                  <a:schemeClr val="accent3">
                    <a:lumMod val="50000"/>
                  </a:schemeClr>
                </a:solidFill>
              </a:rPr>
            </a:br>
            <a:r>
              <a:rPr lang="en-GB" dirty="0" smtClean="0">
                <a:solidFill>
                  <a:schemeClr val="accent3">
                    <a:lumMod val="50000"/>
                  </a:schemeClr>
                </a:solidFill>
              </a:rPr>
              <a:t>vs. </a:t>
            </a:r>
            <a:br>
              <a:rPr lang="en-GB" dirty="0" smtClean="0">
                <a:solidFill>
                  <a:schemeClr val="accent3">
                    <a:lumMod val="50000"/>
                  </a:schemeClr>
                </a:solidFill>
              </a:rPr>
            </a:br>
            <a:r>
              <a:rPr lang="en-GB" i="1" dirty="0" smtClean="0">
                <a:solidFill>
                  <a:schemeClr val="accent3">
                    <a:lumMod val="50000"/>
                  </a:schemeClr>
                </a:solidFill>
              </a:rPr>
              <a:t>idiographic</a:t>
            </a:r>
            <a:r>
              <a:rPr lang="en-GB" dirty="0" smtClean="0">
                <a:solidFill>
                  <a:schemeClr val="accent3">
                    <a:lumMod val="50000"/>
                  </a:schemeClr>
                </a:solidFill>
              </a:rPr>
              <a:t> predicates</a:t>
            </a:r>
            <a:endParaRPr lang="en-GB" dirty="0">
              <a:solidFill>
                <a:schemeClr val="accent3">
                  <a:lumMod val="50000"/>
                </a:schemeClr>
              </a:solidFill>
            </a:endParaRPr>
          </a:p>
        </p:txBody>
      </p:sp>
    </p:spTree>
    <p:extLst>
      <p:ext uri="{BB962C8B-B14F-4D97-AF65-F5344CB8AC3E}">
        <p14:creationId xmlns:p14="http://schemas.microsoft.com/office/powerpoint/2010/main" val="1237392192"/>
      </p:ext>
    </p:extLst>
  </p:cSld>
  <p:clrMapOvr>
    <a:masterClrMapping/>
  </p:clrMapOvr>
  <p:transition spd="slow">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972079" y="4487332"/>
            <a:ext cx="4093061" cy="1652211"/>
          </a:xfrm>
        </p:spPr>
        <p:txBody>
          <a:bodyPr>
            <a:noAutofit/>
          </a:bodyPr>
          <a:lstStyle/>
          <a:p>
            <a:pPr algn="r">
              <a:spcBef>
                <a:spcPts val="0"/>
              </a:spcBef>
              <a:spcAft>
                <a:spcPts val="600"/>
              </a:spcAft>
            </a:pPr>
            <a:r>
              <a:rPr lang="en-US" sz="1400" cap="none" dirty="0" smtClean="0">
                <a:solidFill>
                  <a:schemeClr val="tx2">
                    <a:lumMod val="60000"/>
                    <a:lumOff val="40000"/>
                  </a:schemeClr>
                </a:solidFill>
              </a:rPr>
              <a:t>“The faithful dog - why should I strive </a:t>
            </a:r>
            <a:br>
              <a:rPr lang="en-US" sz="1400" cap="none" dirty="0" smtClean="0">
                <a:solidFill>
                  <a:schemeClr val="tx2">
                    <a:lumMod val="60000"/>
                    <a:lumOff val="40000"/>
                  </a:schemeClr>
                </a:solidFill>
              </a:rPr>
            </a:br>
            <a:r>
              <a:rPr lang="en-US" sz="1400" cap="none" dirty="0" smtClean="0">
                <a:solidFill>
                  <a:schemeClr val="tx2">
                    <a:lumMod val="60000"/>
                    <a:lumOff val="40000"/>
                  </a:schemeClr>
                </a:solidFill>
              </a:rPr>
              <a:t>to speak his merits, while they live </a:t>
            </a:r>
            <a:br>
              <a:rPr lang="en-US" sz="1400" cap="none" dirty="0" smtClean="0">
                <a:solidFill>
                  <a:schemeClr val="tx2">
                    <a:lumMod val="60000"/>
                    <a:lumOff val="40000"/>
                  </a:schemeClr>
                </a:solidFill>
              </a:rPr>
            </a:br>
            <a:r>
              <a:rPr lang="en-US" sz="1400" cap="none" dirty="0" smtClean="0">
                <a:solidFill>
                  <a:schemeClr val="tx2">
                    <a:lumMod val="60000"/>
                    <a:lumOff val="40000"/>
                  </a:schemeClr>
                </a:solidFill>
              </a:rPr>
              <a:t>in every breast, and man's best friend </a:t>
            </a:r>
            <a:br>
              <a:rPr lang="en-US" sz="1400" cap="none" dirty="0" smtClean="0">
                <a:solidFill>
                  <a:schemeClr val="tx2">
                    <a:lumMod val="60000"/>
                    <a:lumOff val="40000"/>
                  </a:schemeClr>
                </a:solidFill>
              </a:rPr>
            </a:br>
            <a:r>
              <a:rPr lang="en-US" sz="1400" cap="none" dirty="0" smtClean="0">
                <a:solidFill>
                  <a:schemeClr val="tx2">
                    <a:lumMod val="60000"/>
                    <a:lumOff val="40000"/>
                  </a:schemeClr>
                </a:solidFill>
              </a:rPr>
              <a:t>does often at his heels attend.”</a:t>
            </a:r>
            <a:br>
              <a:rPr lang="en-US" sz="1400" cap="none" dirty="0" smtClean="0">
                <a:solidFill>
                  <a:schemeClr val="tx2">
                    <a:lumMod val="60000"/>
                    <a:lumOff val="40000"/>
                  </a:schemeClr>
                </a:solidFill>
              </a:rPr>
            </a:br>
            <a:r>
              <a:rPr lang="en-US" sz="1400" cap="none" dirty="0" smtClean="0">
                <a:solidFill>
                  <a:schemeClr val="tx2">
                    <a:lumMod val="60000"/>
                    <a:lumOff val="40000"/>
                  </a:schemeClr>
                </a:solidFill>
              </a:rPr>
              <a:t/>
            </a:r>
            <a:br>
              <a:rPr lang="en-US" sz="1400" cap="none" dirty="0" smtClean="0">
                <a:solidFill>
                  <a:schemeClr val="tx2">
                    <a:lumMod val="60000"/>
                    <a:lumOff val="40000"/>
                  </a:schemeClr>
                </a:solidFill>
              </a:rPr>
            </a:br>
            <a:r>
              <a:rPr lang="en-US" sz="1400" cap="none" dirty="0" smtClean="0">
                <a:solidFill>
                  <a:schemeClr val="tx2">
                    <a:lumMod val="60000"/>
                    <a:lumOff val="40000"/>
                  </a:schemeClr>
                </a:solidFill>
              </a:rPr>
              <a:t>(</a:t>
            </a:r>
            <a:r>
              <a:rPr lang="en-US" sz="1200" i="1" cap="none" dirty="0" smtClean="0">
                <a:solidFill>
                  <a:schemeClr val="tx2">
                    <a:lumMod val="60000"/>
                    <a:lumOff val="40000"/>
                  </a:schemeClr>
                </a:solidFill>
              </a:rPr>
              <a:t>The New-</a:t>
            </a:r>
            <a:r>
              <a:rPr lang="en-US" sz="1200" i="1" cap="none" dirty="0">
                <a:solidFill>
                  <a:schemeClr val="tx2">
                    <a:lumMod val="60000"/>
                    <a:lumOff val="40000"/>
                  </a:schemeClr>
                </a:solidFill>
              </a:rPr>
              <a:t>Y</a:t>
            </a:r>
            <a:r>
              <a:rPr lang="en-US" sz="1200" i="1" cap="none" dirty="0" smtClean="0">
                <a:solidFill>
                  <a:schemeClr val="tx2">
                    <a:lumMod val="60000"/>
                    <a:lumOff val="40000"/>
                  </a:schemeClr>
                </a:solidFill>
              </a:rPr>
              <a:t>ork </a:t>
            </a:r>
            <a:r>
              <a:rPr lang="en-US" sz="1200" i="1" cap="none" dirty="0">
                <a:solidFill>
                  <a:schemeClr val="tx2">
                    <a:lumMod val="60000"/>
                    <a:lumOff val="40000"/>
                  </a:schemeClr>
                </a:solidFill>
              </a:rPr>
              <a:t>L</a:t>
            </a:r>
            <a:r>
              <a:rPr lang="en-US" sz="1200" i="1" cap="none" dirty="0" smtClean="0">
                <a:solidFill>
                  <a:schemeClr val="tx2">
                    <a:lumMod val="60000"/>
                    <a:lumOff val="40000"/>
                  </a:schemeClr>
                </a:solidFill>
              </a:rPr>
              <a:t>iterary Journal</a:t>
            </a:r>
            <a:r>
              <a:rPr lang="en-US" sz="1200" cap="none" dirty="0" smtClean="0">
                <a:solidFill>
                  <a:schemeClr val="tx2">
                    <a:lumMod val="60000"/>
                    <a:lumOff val="40000"/>
                  </a:schemeClr>
                </a:solidFill>
              </a:rPr>
              <a:t>, volume 4, 1821)</a:t>
            </a:r>
            <a:endParaRPr lang="it-IT" sz="1200" cap="none" dirty="0">
              <a:solidFill>
                <a:schemeClr val="tx2">
                  <a:lumMod val="60000"/>
                  <a:lumOff val="40000"/>
                </a:schemeClr>
              </a:solidFill>
            </a:endParaRPr>
          </a:p>
        </p:txBody>
      </p:sp>
      <p:sp>
        <p:nvSpPr>
          <p:cNvPr id="3" name="Segnaposto testo 2"/>
          <p:cNvSpPr>
            <a:spLocks noGrp="1"/>
          </p:cNvSpPr>
          <p:nvPr>
            <p:ph type="body" idx="1"/>
          </p:nvPr>
        </p:nvSpPr>
        <p:spPr>
          <a:xfrm>
            <a:off x="972079" y="508002"/>
            <a:ext cx="4649787" cy="576262"/>
          </a:xfrm>
        </p:spPr>
        <p:txBody>
          <a:bodyPr/>
          <a:lstStyle/>
          <a:p>
            <a:r>
              <a:rPr lang="it-IT" i="1" cap="small" dirty="0" smtClean="0">
                <a:solidFill>
                  <a:schemeClr val="accent6"/>
                </a:solidFill>
              </a:rPr>
              <a:t>Eido</a:t>
            </a:r>
            <a:r>
              <a:rPr lang="it-IT" cap="small" dirty="0" smtClean="0">
                <a:solidFill>
                  <a:schemeClr val="accent6"/>
                </a:solidFill>
              </a:rPr>
              <a:t>graphic</a:t>
            </a:r>
            <a:r>
              <a:rPr lang="it-IT" baseline="30000" dirty="0" smtClean="0">
                <a:solidFill>
                  <a:schemeClr val="accent6"/>
                </a:solidFill>
              </a:rPr>
              <a:t>1</a:t>
            </a:r>
            <a:r>
              <a:rPr lang="it-IT" cap="small" dirty="0" smtClean="0">
                <a:solidFill>
                  <a:schemeClr val="accent6"/>
                </a:solidFill>
              </a:rPr>
              <a:t> </a:t>
            </a:r>
            <a:r>
              <a:rPr lang="it-IT" cap="small" dirty="0" err="1" smtClean="0">
                <a:solidFill>
                  <a:schemeClr val="accent6"/>
                </a:solidFill>
              </a:rPr>
              <a:t>predicates</a:t>
            </a:r>
            <a:endParaRPr lang="it-IT" cap="small" dirty="0">
              <a:solidFill>
                <a:schemeClr val="accent6"/>
              </a:solidFill>
            </a:endParaRPr>
          </a:p>
        </p:txBody>
      </p:sp>
      <p:sp>
        <p:nvSpPr>
          <p:cNvPr id="4" name="Segnaposto contenuto 3"/>
          <p:cNvSpPr>
            <a:spLocks noGrp="1"/>
          </p:cNvSpPr>
          <p:nvPr>
            <p:ph sz="half" idx="2"/>
          </p:nvPr>
        </p:nvSpPr>
        <p:spPr>
          <a:xfrm>
            <a:off x="684211" y="1456794"/>
            <a:ext cx="4937655" cy="3030538"/>
          </a:xfrm>
        </p:spPr>
        <p:txBody>
          <a:bodyPr>
            <a:normAutofit lnSpcReduction="10000"/>
          </a:bodyPr>
          <a:lstStyle/>
          <a:p>
            <a:r>
              <a:rPr lang="en-GB" dirty="0" smtClean="0">
                <a:solidFill>
                  <a:schemeClr val="tx1"/>
                </a:solidFill>
              </a:rPr>
              <a:t>1. “</a:t>
            </a:r>
            <a:r>
              <a:rPr lang="en-GB" dirty="0" smtClean="0">
                <a:solidFill>
                  <a:schemeClr val="accent5">
                    <a:lumMod val="75000"/>
                  </a:schemeClr>
                </a:solidFill>
              </a:rPr>
              <a:t>Dog</a:t>
            </a:r>
            <a:r>
              <a:rPr lang="en-GB" dirty="0" smtClean="0">
                <a:solidFill>
                  <a:srgbClr val="FFC000"/>
                </a:solidFill>
              </a:rPr>
              <a:t> </a:t>
            </a:r>
            <a:r>
              <a:rPr lang="en-GB" dirty="0" smtClean="0">
                <a:solidFill>
                  <a:schemeClr val="tx1"/>
                </a:solidFill>
              </a:rPr>
              <a:t>is man’s best friend”.</a:t>
            </a:r>
          </a:p>
          <a:p>
            <a:r>
              <a:rPr lang="en-GB" dirty="0">
                <a:solidFill>
                  <a:schemeClr val="tx1"/>
                </a:solidFill>
              </a:rPr>
              <a:t>3</a:t>
            </a:r>
            <a:r>
              <a:rPr lang="en-GB" dirty="0" smtClean="0">
                <a:solidFill>
                  <a:schemeClr val="tx1"/>
                </a:solidFill>
              </a:rPr>
              <a:t>. “In the game of rugby,</a:t>
            </a:r>
            <a:r>
              <a:rPr lang="en-GB" dirty="0" smtClean="0"/>
              <a:t> </a:t>
            </a:r>
            <a:r>
              <a:rPr lang="en-GB" dirty="0" smtClean="0">
                <a:solidFill>
                  <a:schemeClr val="accent5">
                    <a:lumMod val="75000"/>
                  </a:schemeClr>
                </a:solidFill>
              </a:rPr>
              <a:t>a try </a:t>
            </a:r>
            <a:r>
              <a:rPr lang="en-GB" dirty="0" smtClean="0">
                <a:solidFill>
                  <a:schemeClr val="tx1"/>
                </a:solidFill>
              </a:rPr>
              <a:t>is worth five points”.</a:t>
            </a:r>
          </a:p>
          <a:p>
            <a:endParaRPr lang="en-GB" dirty="0" smtClean="0"/>
          </a:p>
          <a:p>
            <a:r>
              <a:rPr lang="en-GB" dirty="0">
                <a:solidFill>
                  <a:schemeClr val="tx1"/>
                </a:solidFill>
              </a:rPr>
              <a:t>5</a:t>
            </a:r>
            <a:r>
              <a:rPr lang="en-GB" dirty="0" smtClean="0">
                <a:solidFill>
                  <a:schemeClr val="tx1"/>
                </a:solidFill>
              </a:rPr>
              <a:t>. “According to Italian law, in the absence of a contrary stipulation, </a:t>
            </a:r>
            <a:r>
              <a:rPr lang="en-GB" dirty="0">
                <a:solidFill>
                  <a:schemeClr val="tx1"/>
                </a:solidFill>
              </a:rPr>
              <a:t>from</a:t>
            </a:r>
            <a:r>
              <a:rPr lang="en-GB" dirty="0" smtClean="0">
                <a:solidFill>
                  <a:schemeClr val="tx1"/>
                </a:solidFill>
              </a:rPr>
              <a:t> </a:t>
            </a:r>
            <a:r>
              <a:rPr lang="en-GB" dirty="0" smtClean="0">
                <a:solidFill>
                  <a:schemeClr val="accent5">
                    <a:lumMod val="75000"/>
                  </a:schemeClr>
                </a:solidFill>
              </a:rPr>
              <a:t>marriage</a:t>
            </a:r>
            <a:r>
              <a:rPr lang="en-GB" dirty="0" smtClean="0">
                <a:solidFill>
                  <a:srgbClr val="FFC000"/>
                </a:solidFill>
              </a:rPr>
              <a:t> </a:t>
            </a:r>
            <a:r>
              <a:rPr lang="en-GB" dirty="0" smtClean="0">
                <a:solidFill>
                  <a:schemeClr val="tx1"/>
                </a:solidFill>
              </a:rPr>
              <a:t>derives the community of property between the spouses”.</a:t>
            </a:r>
            <a:endParaRPr lang="en-GB" dirty="0">
              <a:solidFill>
                <a:schemeClr val="tx1"/>
              </a:solidFill>
            </a:endParaRPr>
          </a:p>
        </p:txBody>
      </p:sp>
      <p:sp>
        <p:nvSpPr>
          <p:cNvPr id="5" name="Segnaposto testo 4"/>
          <p:cNvSpPr>
            <a:spLocks noGrp="1"/>
          </p:cNvSpPr>
          <p:nvPr>
            <p:ph type="body" sz="quarter" idx="3"/>
          </p:nvPr>
        </p:nvSpPr>
        <p:spPr>
          <a:xfrm>
            <a:off x="6070599" y="508002"/>
            <a:ext cx="4665134" cy="576262"/>
          </a:xfrm>
        </p:spPr>
        <p:txBody>
          <a:bodyPr/>
          <a:lstStyle/>
          <a:p>
            <a:r>
              <a:rPr lang="it-IT" i="1" cap="small" dirty="0" smtClean="0">
                <a:solidFill>
                  <a:schemeClr val="accent6"/>
                </a:solidFill>
              </a:rPr>
              <a:t>Idio</a:t>
            </a:r>
            <a:r>
              <a:rPr lang="it-IT" cap="small" dirty="0" smtClean="0">
                <a:solidFill>
                  <a:schemeClr val="accent6"/>
                </a:solidFill>
              </a:rPr>
              <a:t>graphic</a:t>
            </a:r>
            <a:r>
              <a:rPr lang="it-IT" cap="small" baseline="30000" dirty="0" smtClean="0">
                <a:solidFill>
                  <a:schemeClr val="accent6"/>
                </a:solidFill>
              </a:rPr>
              <a:t>2</a:t>
            </a:r>
            <a:r>
              <a:rPr lang="it-IT" cap="small" dirty="0" smtClean="0">
                <a:solidFill>
                  <a:schemeClr val="accent6"/>
                </a:solidFill>
              </a:rPr>
              <a:t> </a:t>
            </a:r>
            <a:r>
              <a:rPr lang="it-IT" cap="small" dirty="0" err="1" smtClean="0">
                <a:solidFill>
                  <a:schemeClr val="accent6"/>
                </a:solidFill>
              </a:rPr>
              <a:t>predicates</a:t>
            </a:r>
            <a:endParaRPr lang="it-IT" cap="small" dirty="0">
              <a:solidFill>
                <a:schemeClr val="accent6"/>
              </a:solidFill>
            </a:endParaRPr>
          </a:p>
        </p:txBody>
      </p:sp>
      <p:sp>
        <p:nvSpPr>
          <p:cNvPr id="6" name="Segnaposto contenuto 5"/>
          <p:cNvSpPr>
            <a:spLocks noGrp="1"/>
          </p:cNvSpPr>
          <p:nvPr>
            <p:ph sz="quarter" idx="4"/>
          </p:nvPr>
        </p:nvSpPr>
        <p:spPr>
          <a:xfrm>
            <a:off x="5806545" y="1456794"/>
            <a:ext cx="4929188" cy="3030538"/>
          </a:xfrm>
        </p:spPr>
        <p:txBody>
          <a:bodyPr/>
          <a:lstStyle/>
          <a:p>
            <a:r>
              <a:rPr lang="en-GB" dirty="0">
                <a:solidFill>
                  <a:schemeClr val="tx1"/>
                </a:solidFill>
              </a:rPr>
              <a:t>2</a:t>
            </a:r>
            <a:r>
              <a:rPr lang="en-GB" dirty="0" smtClean="0">
                <a:solidFill>
                  <a:schemeClr val="tx1"/>
                </a:solidFill>
              </a:rPr>
              <a:t>. “</a:t>
            </a:r>
            <a:r>
              <a:rPr lang="en-GB" dirty="0" smtClean="0">
                <a:solidFill>
                  <a:schemeClr val="accent5">
                    <a:lumMod val="75000"/>
                  </a:schemeClr>
                </a:solidFill>
              </a:rPr>
              <a:t>His dog Gilbert </a:t>
            </a:r>
            <a:r>
              <a:rPr lang="en-GB" dirty="0" smtClean="0">
                <a:solidFill>
                  <a:schemeClr val="tx1"/>
                </a:solidFill>
              </a:rPr>
              <a:t>is his best friend”.</a:t>
            </a:r>
          </a:p>
          <a:p>
            <a:r>
              <a:rPr lang="en-GB" dirty="0">
                <a:solidFill>
                  <a:schemeClr val="tx1"/>
                </a:solidFill>
              </a:rPr>
              <a:t>4</a:t>
            </a:r>
            <a:r>
              <a:rPr lang="en-GB" dirty="0" smtClean="0">
                <a:solidFill>
                  <a:schemeClr val="tx1"/>
                </a:solidFill>
              </a:rPr>
              <a:t>. “</a:t>
            </a:r>
            <a:r>
              <a:rPr lang="en-GB" dirty="0" err="1" smtClean="0">
                <a:solidFill>
                  <a:schemeClr val="accent5">
                    <a:lumMod val="75000"/>
                  </a:schemeClr>
                </a:solidFill>
              </a:rPr>
              <a:t>Goromaru’s</a:t>
            </a:r>
            <a:r>
              <a:rPr lang="en-GB" dirty="0" smtClean="0">
                <a:solidFill>
                  <a:schemeClr val="accent5">
                    <a:lumMod val="75000"/>
                  </a:schemeClr>
                </a:solidFill>
              </a:rPr>
              <a:t> try </a:t>
            </a:r>
            <a:r>
              <a:rPr lang="en-GB" dirty="0" smtClean="0">
                <a:solidFill>
                  <a:schemeClr val="tx1"/>
                </a:solidFill>
              </a:rPr>
              <a:t>in South Africa v. Japan match on last Saturday turned the tide of the game”.</a:t>
            </a:r>
          </a:p>
          <a:p>
            <a:r>
              <a:rPr lang="en-GB" dirty="0" smtClean="0">
                <a:solidFill>
                  <a:schemeClr val="tx1"/>
                </a:solidFill>
              </a:rPr>
              <a:t>6. “</a:t>
            </a:r>
            <a:r>
              <a:rPr lang="en-GB" dirty="0" smtClean="0">
                <a:solidFill>
                  <a:schemeClr val="accent5">
                    <a:lumMod val="75000"/>
                  </a:schemeClr>
                </a:solidFill>
              </a:rPr>
              <a:t>Andrea and Francesca’s marriage </a:t>
            </a:r>
            <a:r>
              <a:rPr lang="en-GB" dirty="0" smtClean="0">
                <a:solidFill>
                  <a:schemeClr val="tx1"/>
                </a:solidFill>
              </a:rPr>
              <a:t>took place on a bright sunny day, September 29</a:t>
            </a:r>
            <a:r>
              <a:rPr lang="en-GB" baseline="30000" dirty="0" smtClean="0">
                <a:solidFill>
                  <a:schemeClr val="tx1"/>
                </a:solidFill>
              </a:rPr>
              <a:t>th</a:t>
            </a:r>
            <a:r>
              <a:rPr lang="en-GB" dirty="0" smtClean="0">
                <a:solidFill>
                  <a:schemeClr val="tx1"/>
                </a:solidFill>
              </a:rPr>
              <a:t>, 2012”. </a:t>
            </a:r>
            <a:endParaRPr lang="en-GB" dirty="0">
              <a:solidFill>
                <a:schemeClr val="tx1"/>
              </a:solidFill>
            </a:endParaRPr>
          </a:p>
        </p:txBody>
      </p:sp>
      <p:sp>
        <p:nvSpPr>
          <p:cNvPr id="8" name="CasellaDiTesto 7"/>
          <p:cNvSpPr txBox="1"/>
          <p:nvPr/>
        </p:nvSpPr>
        <p:spPr>
          <a:xfrm>
            <a:off x="6294965" y="5286087"/>
            <a:ext cx="4216401" cy="584775"/>
          </a:xfrm>
          <a:prstGeom prst="rect">
            <a:avLst/>
          </a:prstGeom>
          <a:noFill/>
        </p:spPr>
        <p:txBody>
          <a:bodyPr wrap="square" rtlCol="0">
            <a:spAutoFit/>
          </a:bodyPr>
          <a:lstStyle/>
          <a:p>
            <a:r>
              <a:rPr lang="en-GB" sz="1600" baseline="30000" dirty="0" smtClean="0">
                <a:solidFill>
                  <a:schemeClr val="tx2">
                    <a:lumMod val="60000"/>
                    <a:lumOff val="40000"/>
                  </a:schemeClr>
                </a:solidFill>
              </a:rPr>
              <a:t>1</a:t>
            </a:r>
            <a:r>
              <a:rPr lang="en-GB" sz="1600" dirty="0" smtClean="0">
                <a:solidFill>
                  <a:schemeClr val="tx2">
                    <a:lumMod val="60000"/>
                    <a:lumOff val="40000"/>
                  </a:schemeClr>
                </a:solidFill>
              </a:rPr>
              <a:t> </a:t>
            </a:r>
            <a:r>
              <a:rPr lang="en-GB" sz="1600" dirty="0" err="1" smtClean="0">
                <a:solidFill>
                  <a:schemeClr val="tx2">
                    <a:lumMod val="60000"/>
                    <a:lumOff val="40000"/>
                  </a:schemeClr>
                </a:solidFill>
              </a:rPr>
              <a:t>Cfr</a:t>
            </a:r>
            <a:r>
              <a:rPr lang="en-GB" sz="1600" dirty="0" smtClean="0">
                <a:solidFill>
                  <a:schemeClr val="tx2">
                    <a:lumMod val="60000"/>
                    <a:lumOff val="40000"/>
                  </a:schemeClr>
                </a:solidFill>
              </a:rPr>
              <a:t>. </a:t>
            </a:r>
            <a:r>
              <a:rPr lang="en-GB" sz="1600" dirty="0" err="1" smtClean="0">
                <a:solidFill>
                  <a:schemeClr val="tx2">
                    <a:lumMod val="60000"/>
                    <a:lumOff val="40000"/>
                  </a:schemeClr>
                </a:solidFill>
              </a:rPr>
              <a:t>Amedeo</a:t>
            </a:r>
            <a:r>
              <a:rPr lang="en-GB" sz="1600" dirty="0" smtClean="0">
                <a:solidFill>
                  <a:schemeClr val="tx2">
                    <a:lumMod val="60000"/>
                    <a:lumOff val="40000"/>
                  </a:schemeClr>
                </a:solidFill>
              </a:rPr>
              <a:t> Giovanni </a:t>
            </a:r>
            <a:r>
              <a:rPr lang="en-GB" sz="1600" cap="small" dirty="0" smtClean="0">
                <a:solidFill>
                  <a:schemeClr val="tx2">
                    <a:lumMod val="60000"/>
                    <a:lumOff val="40000"/>
                  </a:schemeClr>
                </a:solidFill>
              </a:rPr>
              <a:t>Conte (*1924)</a:t>
            </a:r>
          </a:p>
          <a:p>
            <a:r>
              <a:rPr lang="en-GB" sz="1600" baseline="30000" dirty="0" smtClean="0">
                <a:solidFill>
                  <a:schemeClr val="tx2">
                    <a:lumMod val="60000"/>
                    <a:lumOff val="40000"/>
                  </a:schemeClr>
                </a:solidFill>
              </a:rPr>
              <a:t>2</a:t>
            </a:r>
            <a:r>
              <a:rPr lang="en-GB" sz="1600" dirty="0" smtClean="0">
                <a:solidFill>
                  <a:schemeClr val="tx2">
                    <a:lumMod val="60000"/>
                    <a:lumOff val="40000"/>
                  </a:schemeClr>
                </a:solidFill>
              </a:rPr>
              <a:t> </a:t>
            </a:r>
            <a:r>
              <a:rPr lang="en-GB" sz="1600" dirty="0" err="1" smtClean="0">
                <a:solidFill>
                  <a:schemeClr val="tx2">
                    <a:lumMod val="60000"/>
                    <a:lumOff val="40000"/>
                  </a:schemeClr>
                </a:solidFill>
              </a:rPr>
              <a:t>Cfr</a:t>
            </a:r>
            <a:r>
              <a:rPr lang="en-GB" sz="1600" dirty="0" smtClean="0">
                <a:solidFill>
                  <a:schemeClr val="tx2">
                    <a:lumMod val="60000"/>
                    <a:lumOff val="40000"/>
                  </a:schemeClr>
                </a:solidFill>
              </a:rPr>
              <a:t>. Wilhelm</a:t>
            </a:r>
            <a:r>
              <a:rPr lang="en-GB" sz="1600" cap="small" dirty="0" smtClean="0">
                <a:solidFill>
                  <a:schemeClr val="tx2">
                    <a:lumMod val="60000"/>
                    <a:lumOff val="40000"/>
                  </a:schemeClr>
                </a:solidFill>
              </a:rPr>
              <a:t> </a:t>
            </a:r>
            <a:r>
              <a:rPr lang="en-GB" sz="1600" cap="small" dirty="0" err="1" smtClean="0">
                <a:solidFill>
                  <a:schemeClr val="tx2">
                    <a:lumMod val="60000"/>
                    <a:lumOff val="40000"/>
                  </a:schemeClr>
                </a:solidFill>
              </a:rPr>
              <a:t>Windelband</a:t>
            </a:r>
            <a:r>
              <a:rPr lang="en-GB" sz="1600" cap="small" dirty="0" smtClean="0">
                <a:solidFill>
                  <a:schemeClr val="tx2">
                    <a:lumMod val="60000"/>
                    <a:lumOff val="40000"/>
                  </a:schemeClr>
                </a:solidFill>
              </a:rPr>
              <a:t> (1848-1915)</a:t>
            </a:r>
            <a:endParaRPr lang="en-GB" sz="1600" baseline="30000" dirty="0">
              <a:solidFill>
                <a:schemeClr val="tx2">
                  <a:lumMod val="60000"/>
                  <a:lumOff val="40000"/>
                </a:schemeClr>
              </a:solidFill>
            </a:endParaRPr>
          </a:p>
        </p:txBody>
      </p:sp>
      <p:sp>
        <p:nvSpPr>
          <p:cNvPr id="9" name="CasellaDiTesto 8"/>
          <p:cNvSpPr txBox="1"/>
          <p:nvPr/>
        </p:nvSpPr>
        <p:spPr>
          <a:xfrm>
            <a:off x="972079" y="130464"/>
            <a:ext cx="10048346" cy="338554"/>
          </a:xfrm>
          <a:prstGeom prst="rect">
            <a:avLst/>
          </a:prstGeom>
          <a:noFill/>
        </p:spPr>
        <p:txBody>
          <a:bodyPr wrap="square" rtlCol="0">
            <a:spAutoFit/>
          </a:bodyPr>
          <a:lstStyle/>
          <a:p>
            <a:r>
              <a:rPr lang="en-GB" sz="1600" dirty="0" smtClean="0">
                <a:solidFill>
                  <a:schemeClr val="accent3">
                    <a:lumMod val="75000"/>
                  </a:schemeClr>
                </a:solidFill>
              </a:rPr>
              <a:t>1. </a:t>
            </a:r>
            <a:r>
              <a:rPr lang="en-GB" sz="1600" i="1" dirty="0" smtClean="0">
                <a:solidFill>
                  <a:schemeClr val="accent3">
                    <a:lumMod val="75000"/>
                  </a:schemeClr>
                </a:solidFill>
              </a:rPr>
              <a:t>Eidographic</a:t>
            </a:r>
            <a:r>
              <a:rPr lang="en-GB" sz="1600" dirty="0" smtClean="0">
                <a:solidFill>
                  <a:schemeClr val="accent3">
                    <a:lumMod val="75000"/>
                  </a:schemeClr>
                </a:solidFill>
              </a:rPr>
              <a:t> predicates vs. </a:t>
            </a:r>
            <a:r>
              <a:rPr lang="en-GB" sz="1600" i="1" dirty="0" smtClean="0">
                <a:solidFill>
                  <a:schemeClr val="accent3">
                    <a:lumMod val="75000"/>
                  </a:schemeClr>
                </a:solidFill>
              </a:rPr>
              <a:t>idiographic</a:t>
            </a:r>
            <a:r>
              <a:rPr lang="en-GB" sz="1600" dirty="0" smtClean="0">
                <a:solidFill>
                  <a:schemeClr val="accent3">
                    <a:lumMod val="75000"/>
                  </a:schemeClr>
                </a:solidFill>
              </a:rPr>
              <a:t> predicates</a:t>
            </a:r>
            <a:endParaRPr lang="en-GB" sz="1600" dirty="0">
              <a:solidFill>
                <a:schemeClr val="accent3">
                  <a:lumMod val="75000"/>
                </a:schemeClr>
              </a:solidFill>
            </a:endParaRPr>
          </a:p>
        </p:txBody>
      </p:sp>
      <p:sp>
        <p:nvSpPr>
          <p:cNvPr id="7" name="CasellaDiTesto 6"/>
          <p:cNvSpPr txBox="1"/>
          <p:nvPr/>
        </p:nvSpPr>
        <p:spPr>
          <a:xfrm>
            <a:off x="10123055" y="130464"/>
            <a:ext cx="1440872" cy="338554"/>
          </a:xfrm>
          <a:prstGeom prst="rect">
            <a:avLst/>
          </a:prstGeom>
          <a:noFill/>
        </p:spPr>
        <p:txBody>
          <a:bodyPr wrap="square" rtlCol="0">
            <a:spAutoFit/>
          </a:bodyPr>
          <a:lstStyle/>
          <a:p>
            <a:pPr algn="r"/>
            <a:r>
              <a:rPr lang="it-IT" sz="1600" dirty="0">
                <a:solidFill>
                  <a:schemeClr val="accent3">
                    <a:lumMod val="75000"/>
                  </a:schemeClr>
                </a:solidFill>
              </a:rPr>
              <a:t>2 of </a:t>
            </a:r>
            <a:r>
              <a:rPr lang="it-IT" sz="1600" dirty="0" smtClean="0">
                <a:solidFill>
                  <a:schemeClr val="accent3">
                    <a:lumMod val="75000"/>
                  </a:schemeClr>
                </a:solidFill>
              </a:rPr>
              <a:t>20</a:t>
            </a:r>
            <a:endParaRPr lang="it-IT" sz="1600" dirty="0">
              <a:solidFill>
                <a:schemeClr val="accent3">
                  <a:lumMod val="75000"/>
                </a:schemeClr>
              </a:solidFill>
            </a:endParaRPr>
          </a:p>
        </p:txBody>
      </p:sp>
    </p:spTree>
    <p:extLst>
      <p:ext uri="{BB962C8B-B14F-4D97-AF65-F5344CB8AC3E}">
        <p14:creationId xmlns:p14="http://schemas.microsoft.com/office/powerpoint/2010/main" val="391263289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8">
                                            <p:txEl>
                                              <p:pRg st="0" end="0"/>
                                            </p:txEl>
                                          </p:spTgt>
                                        </p:tgtEl>
                                        <p:attrNameLst>
                                          <p:attrName>style.visibility</p:attrName>
                                        </p:attrNameLst>
                                      </p:cBhvr>
                                      <p:to>
                                        <p:strVal val="visible"/>
                                      </p:to>
                                    </p:set>
                                    <p:animEffect transition="in" filter="barn(inVertical)">
                                      <p:cBhvr>
                                        <p:cTn id="12" dur="500"/>
                                        <p:tgtEl>
                                          <p:spTgt spid="8">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4">
                                            <p:txEl>
                                              <p:pRg st="0" end="0"/>
                                            </p:txEl>
                                          </p:spTgt>
                                        </p:tgtEl>
                                        <p:attrNameLst>
                                          <p:attrName>style.visibility</p:attrName>
                                        </p:attrNameLst>
                                      </p:cBhvr>
                                      <p:to>
                                        <p:strVal val="visible"/>
                                      </p:to>
                                    </p:set>
                                    <p:animEffect transition="in" filter="wipe(left)">
                                      <p:cBhvr>
                                        <p:cTn id="17" dur="500"/>
                                        <p:tgtEl>
                                          <p:spTgt spid="4">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circle(in)">
                                      <p:cBhvr>
                                        <p:cTn id="22" dur="2000"/>
                                        <p:tgtEl>
                                          <p:spTgt spid="2"/>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2" fill="hold" grpId="0" nodeType="clickEffect">
                                  <p:stCondLst>
                                    <p:cond delay="0"/>
                                  </p:stCondLst>
                                  <p:childTnLst>
                                    <p:set>
                                      <p:cBhvr>
                                        <p:cTn id="26" dur="1" fill="hold">
                                          <p:stCondLst>
                                            <p:cond delay="0"/>
                                          </p:stCondLst>
                                        </p:cTn>
                                        <p:tgtEl>
                                          <p:spTgt spid="5">
                                            <p:txEl>
                                              <p:pRg st="0" end="0"/>
                                            </p:txEl>
                                          </p:spTgt>
                                        </p:tgtEl>
                                        <p:attrNameLst>
                                          <p:attrName>style.visibility</p:attrName>
                                        </p:attrNameLst>
                                      </p:cBhvr>
                                      <p:to>
                                        <p:strVal val="visible"/>
                                      </p:to>
                                    </p:set>
                                    <p:animEffect transition="in" filter="wipe(right)">
                                      <p:cBhvr>
                                        <p:cTn id="27" dur="500"/>
                                        <p:tgtEl>
                                          <p:spTgt spid="5">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8">
                                            <p:txEl>
                                              <p:pRg st="1" end="1"/>
                                            </p:txEl>
                                          </p:spTgt>
                                        </p:tgtEl>
                                        <p:attrNameLst>
                                          <p:attrName>style.visibility</p:attrName>
                                        </p:attrNameLst>
                                      </p:cBhvr>
                                      <p:to>
                                        <p:strVal val="visible"/>
                                      </p:to>
                                    </p:set>
                                    <p:animEffect transition="in" filter="barn(inVertical)">
                                      <p:cBhvr>
                                        <p:cTn id="32" dur="500"/>
                                        <p:tgtEl>
                                          <p:spTgt spid="8">
                                            <p:txEl>
                                              <p:pRg st="1" end="1"/>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2" fill="hold" grpId="0" nodeType="clickEffect">
                                  <p:stCondLst>
                                    <p:cond delay="0"/>
                                  </p:stCondLst>
                                  <p:childTnLst>
                                    <p:set>
                                      <p:cBhvr>
                                        <p:cTn id="36" dur="1" fill="hold">
                                          <p:stCondLst>
                                            <p:cond delay="0"/>
                                          </p:stCondLst>
                                        </p:cTn>
                                        <p:tgtEl>
                                          <p:spTgt spid="6">
                                            <p:txEl>
                                              <p:pRg st="0" end="0"/>
                                            </p:txEl>
                                          </p:spTgt>
                                        </p:tgtEl>
                                        <p:attrNameLst>
                                          <p:attrName>style.visibility</p:attrName>
                                        </p:attrNameLst>
                                      </p:cBhvr>
                                      <p:to>
                                        <p:strVal val="visible"/>
                                      </p:to>
                                    </p:set>
                                    <p:animEffect transition="in" filter="wipe(right)">
                                      <p:cBhvr>
                                        <p:cTn id="37" dur="500"/>
                                        <p:tgtEl>
                                          <p:spTgt spid="6">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4">
                                            <p:txEl>
                                              <p:pRg st="1" end="1"/>
                                            </p:txEl>
                                          </p:spTgt>
                                        </p:tgtEl>
                                        <p:attrNameLst>
                                          <p:attrName>style.visibility</p:attrName>
                                        </p:attrNameLst>
                                      </p:cBhvr>
                                      <p:to>
                                        <p:strVal val="visible"/>
                                      </p:to>
                                    </p:set>
                                    <p:animEffect transition="in" filter="wipe(left)">
                                      <p:cBhvr>
                                        <p:cTn id="42" dur="500"/>
                                        <p:tgtEl>
                                          <p:spTgt spid="4">
                                            <p:txEl>
                                              <p:pRg st="1" end="1"/>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2" fill="hold" grpId="0" nodeType="clickEffect">
                                  <p:stCondLst>
                                    <p:cond delay="0"/>
                                  </p:stCondLst>
                                  <p:childTnLst>
                                    <p:set>
                                      <p:cBhvr>
                                        <p:cTn id="46" dur="1" fill="hold">
                                          <p:stCondLst>
                                            <p:cond delay="0"/>
                                          </p:stCondLst>
                                        </p:cTn>
                                        <p:tgtEl>
                                          <p:spTgt spid="6">
                                            <p:txEl>
                                              <p:pRg st="1" end="1"/>
                                            </p:txEl>
                                          </p:spTgt>
                                        </p:tgtEl>
                                        <p:attrNameLst>
                                          <p:attrName>style.visibility</p:attrName>
                                        </p:attrNameLst>
                                      </p:cBhvr>
                                      <p:to>
                                        <p:strVal val="visible"/>
                                      </p:to>
                                    </p:set>
                                    <p:animEffect transition="in" filter="wipe(right)">
                                      <p:cBhvr>
                                        <p:cTn id="47" dur="500"/>
                                        <p:tgtEl>
                                          <p:spTgt spid="6">
                                            <p:txEl>
                                              <p:pRg st="1" end="1"/>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4">
                                            <p:txEl>
                                              <p:pRg st="3" end="3"/>
                                            </p:txEl>
                                          </p:spTgt>
                                        </p:tgtEl>
                                        <p:attrNameLst>
                                          <p:attrName>style.visibility</p:attrName>
                                        </p:attrNameLst>
                                      </p:cBhvr>
                                      <p:to>
                                        <p:strVal val="visible"/>
                                      </p:to>
                                    </p:set>
                                    <p:animEffect transition="in" filter="wipe(left)">
                                      <p:cBhvr>
                                        <p:cTn id="52" dur="500"/>
                                        <p:tgtEl>
                                          <p:spTgt spid="4">
                                            <p:txEl>
                                              <p:pRg st="3" end="3"/>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2" fill="hold" grpId="0" nodeType="clickEffect">
                                  <p:stCondLst>
                                    <p:cond delay="0"/>
                                  </p:stCondLst>
                                  <p:childTnLst>
                                    <p:set>
                                      <p:cBhvr>
                                        <p:cTn id="56" dur="1" fill="hold">
                                          <p:stCondLst>
                                            <p:cond delay="0"/>
                                          </p:stCondLst>
                                        </p:cTn>
                                        <p:tgtEl>
                                          <p:spTgt spid="6">
                                            <p:txEl>
                                              <p:pRg st="2" end="2"/>
                                            </p:txEl>
                                          </p:spTgt>
                                        </p:tgtEl>
                                        <p:attrNameLst>
                                          <p:attrName>style.visibility</p:attrName>
                                        </p:attrNameLst>
                                      </p:cBhvr>
                                      <p:to>
                                        <p:strVal val="visible"/>
                                      </p:to>
                                    </p:set>
                                    <p:animEffect transition="in" filter="wipe(right)">
                                      <p:cBhvr>
                                        <p:cTn id="57"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4" grpId="0" uiExpand="1" build="p"/>
      <p:bldP spid="5" grpId="0" build="p"/>
      <p:bldP spid="6" grpId="0" uiExpand="1" build="p"/>
      <p:bldP spid="8"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722812" y="67056"/>
            <a:ext cx="6019800" cy="1143000"/>
          </a:xfrm>
        </p:spPr>
        <p:txBody>
          <a:bodyPr/>
          <a:lstStyle/>
          <a:p>
            <a:r>
              <a:rPr lang="en-GB" dirty="0" smtClean="0">
                <a:solidFill>
                  <a:schemeClr val="accent4">
                    <a:lumMod val="50000"/>
                  </a:schemeClr>
                </a:solidFill>
              </a:rPr>
              <a:t>Type vs. token paradigm</a:t>
            </a:r>
            <a:endParaRPr lang="en-GB" dirty="0">
              <a:solidFill>
                <a:schemeClr val="accent4">
                  <a:lumMod val="50000"/>
                </a:schemeClr>
              </a:solidFill>
            </a:endParaRPr>
          </a:p>
        </p:txBody>
      </p:sp>
      <p:pic>
        <p:nvPicPr>
          <p:cNvPr id="6" name="Segnaposto immagine 5"/>
          <p:cNvPicPr>
            <a:picLocks noGrp="1" noChangeAspect="1"/>
          </p:cNvPicPr>
          <p:nvPr>
            <p:ph type="pic" idx="1"/>
          </p:nvPr>
        </p:nvPicPr>
        <p:blipFill>
          <a:blip r:embed="rId2" cstate="print">
            <a:extLst>
              <a:ext uri="{28A0092B-C50C-407E-A947-70E740481C1C}">
                <a14:useLocalDpi xmlns:a14="http://schemas.microsoft.com/office/drawing/2010/main" val="0"/>
              </a:ext>
            </a:extLst>
          </a:blip>
          <a:srcRect l="3927" r="3927"/>
          <a:stretch>
            <a:fillRect/>
          </a:stretch>
        </p:blipFill>
        <p:spPr>
          <a:xfrm>
            <a:off x="989012" y="1571625"/>
            <a:ext cx="2231062" cy="3108960"/>
          </a:xfrm>
        </p:spPr>
      </p:pic>
      <p:sp>
        <p:nvSpPr>
          <p:cNvPr id="4" name="Segnaposto testo 3"/>
          <p:cNvSpPr>
            <a:spLocks noGrp="1"/>
          </p:cNvSpPr>
          <p:nvPr>
            <p:ph type="body" sz="half" idx="2"/>
          </p:nvPr>
        </p:nvSpPr>
        <p:spPr>
          <a:xfrm>
            <a:off x="4162425" y="1345332"/>
            <a:ext cx="6580187" cy="2397993"/>
          </a:xfrm>
        </p:spPr>
        <p:txBody>
          <a:bodyPr>
            <a:normAutofit fontScale="77500" lnSpcReduction="20000"/>
          </a:bodyPr>
          <a:lstStyle/>
          <a:p>
            <a:pPr>
              <a:lnSpc>
                <a:spcPct val="120000"/>
              </a:lnSpc>
            </a:pPr>
            <a:r>
              <a:rPr lang="en-GB" sz="2300" dirty="0" smtClean="0">
                <a:solidFill>
                  <a:schemeClr val="tx1"/>
                </a:solidFill>
              </a:rPr>
              <a:t>“In [a] sense of the word “word,” there is but one word “the” in the English language; and it is impossible that this word should lie visibly on a page or be heard in any voice, for the reason that it is not a Single thing or Single event.</a:t>
            </a:r>
            <a:r>
              <a:rPr lang="en-GB" sz="2300" dirty="0" smtClean="0"/>
              <a:t> </a:t>
            </a:r>
            <a:r>
              <a:rPr lang="en-GB" sz="2300" dirty="0" smtClean="0">
                <a:solidFill>
                  <a:schemeClr val="accent5"/>
                </a:solidFill>
              </a:rPr>
              <a:t>It does not exist; it only determines things that do exist</a:t>
            </a:r>
            <a:r>
              <a:rPr lang="en-GB" sz="2300" dirty="0" smtClean="0">
                <a:solidFill>
                  <a:schemeClr val="tx1"/>
                </a:solidFill>
              </a:rPr>
              <a:t>.</a:t>
            </a:r>
            <a:r>
              <a:rPr lang="en-GB" sz="2300" dirty="0" smtClean="0"/>
              <a:t> </a:t>
            </a:r>
            <a:r>
              <a:rPr lang="en-GB" sz="2300" dirty="0" smtClean="0">
                <a:solidFill>
                  <a:schemeClr val="tx1"/>
                </a:solidFill>
              </a:rPr>
              <a:t>Such a definitely significant Form, I propose to term a</a:t>
            </a:r>
            <a:r>
              <a:rPr lang="en-GB" sz="2300" dirty="0" smtClean="0"/>
              <a:t> </a:t>
            </a:r>
            <a:r>
              <a:rPr lang="en-GB" sz="2300" i="1" dirty="0" smtClean="0">
                <a:solidFill>
                  <a:schemeClr val="accent6"/>
                </a:solidFill>
              </a:rPr>
              <a:t>Type</a:t>
            </a:r>
            <a:r>
              <a:rPr lang="en-GB" sz="2300" i="1" dirty="0" smtClean="0">
                <a:solidFill>
                  <a:schemeClr val="tx1"/>
                </a:solidFill>
              </a:rPr>
              <a:t>”</a:t>
            </a:r>
            <a:r>
              <a:rPr lang="en-GB" sz="2300" dirty="0" smtClean="0">
                <a:solidFill>
                  <a:schemeClr val="tx1"/>
                </a:solidFill>
              </a:rPr>
              <a:t>.</a:t>
            </a:r>
            <a:r>
              <a:rPr lang="en-GB" sz="2300" dirty="0" smtClean="0"/>
              <a:t> </a:t>
            </a:r>
          </a:p>
          <a:p>
            <a:pPr algn="r"/>
            <a:r>
              <a:rPr lang="en-GB" sz="2100" dirty="0" smtClean="0">
                <a:solidFill>
                  <a:schemeClr val="tx2">
                    <a:lumMod val="60000"/>
                    <a:lumOff val="40000"/>
                  </a:schemeClr>
                </a:solidFill>
              </a:rPr>
              <a:t>(Ch. S. </a:t>
            </a:r>
            <a:r>
              <a:rPr lang="en-GB" sz="2100" cap="small" dirty="0" smtClean="0">
                <a:solidFill>
                  <a:schemeClr val="tx2">
                    <a:lumMod val="60000"/>
                    <a:lumOff val="40000"/>
                  </a:schemeClr>
                </a:solidFill>
              </a:rPr>
              <a:t>Peirce </a:t>
            </a:r>
            <a:r>
              <a:rPr lang="en-GB" sz="2100" dirty="0" smtClean="0">
                <a:solidFill>
                  <a:schemeClr val="tx2">
                    <a:lumMod val="60000"/>
                    <a:lumOff val="40000"/>
                  </a:schemeClr>
                </a:solidFill>
              </a:rPr>
              <a:t>1960, 4.537, vol. IV, 423)</a:t>
            </a:r>
            <a:endParaRPr lang="en-GB" sz="2100" dirty="0">
              <a:solidFill>
                <a:schemeClr val="tx2">
                  <a:lumMod val="60000"/>
                  <a:lumOff val="40000"/>
                </a:schemeClr>
              </a:solidFill>
            </a:endParaRPr>
          </a:p>
        </p:txBody>
      </p:sp>
      <p:sp>
        <p:nvSpPr>
          <p:cNvPr id="7" name="CasellaDiTesto 6"/>
          <p:cNvSpPr txBox="1"/>
          <p:nvPr/>
        </p:nvSpPr>
        <p:spPr>
          <a:xfrm>
            <a:off x="989012" y="4993700"/>
            <a:ext cx="2231062" cy="584775"/>
          </a:xfrm>
          <a:prstGeom prst="rect">
            <a:avLst/>
          </a:prstGeom>
          <a:noFill/>
        </p:spPr>
        <p:txBody>
          <a:bodyPr wrap="square" rtlCol="0">
            <a:spAutoFit/>
          </a:bodyPr>
          <a:lstStyle/>
          <a:p>
            <a:r>
              <a:rPr lang="en-GB" sz="1600" dirty="0" smtClean="0"/>
              <a:t>Charles Sanders </a:t>
            </a:r>
            <a:r>
              <a:rPr lang="en-GB" sz="1600" cap="small" dirty="0" smtClean="0"/>
              <a:t>Peirce</a:t>
            </a:r>
            <a:r>
              <a:rPr lang="en-GB" sz="1600" dirty="0" smtClean="0"/>
              <a:t> (1839-1914)</a:t>
            </a:r>
            <a:endParaRPr lang="en-GB" sz="1600" dirty="0"/>
          </a:p>
        </p:txBody>
      </p:sp>
      <p:sp>
        <p:nvSpPr>
          <p:cNvPr id="8" name="Segnaposto testo 3"/>
          <p:cNvSpPr txBox="1">
            <a:spLocks/>
          </p:cNvSpPr>
          <p:nvPr/>
        </p:nvSpPr>
        <p:spPr>
          <a:xfrm>
            <a:off x="4162424" y="3920065"/>
            <a:ext cx="6580187" cy="2471209"/>
          </a:xfrm>
          <a:prstGeom prst="rect">
            <a:avLst/>
          </a:prstGeom>
        </p:spPr>
        <p:txBody>
          <a:bodyPr vert="horz" lIns="91440" tIns="45720" rIns="91440" bIns="45720" rtlCol="0" anchor="t">
            <a:normAutofit fontScale="92500" lnSpcReduction="20000"/>
          </a:bodyPr>
          <a:lstStyle>
            <a:lvl1pPr marL="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800" kern="1200" cap="none">
                <a:solidFill>
                  <a:schemeClr val="bg2">
                    <a:lumMod val="75000"/>
                  </a:schemeClr>
                </a:solidFill>
                <a:effectLst/>
                <a:latin typeface="+mn-lt"/>
                <a:ea typeface="+mn-ea"/>
                <a:cs typeface="+mn-cs"/>
              </a:defRPr>
            </a:lvl1pPr>
            <a:lvl2pPr marL="4572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200" kern="1200" cap="none">
                <a:solidFill>
                  <a:schemeClr val="bg2">
                    <a:lumMod val="75000"/>
                  </a:schemeClr>
                </a:solidFill>
                <a:effectLst/>
                <a:latin typeface="+mn-lt"/>
                <a:ea typeface="+mn-ea"/>
                <a:cs typeface="+mn-cs"/>
              </a:defRPr>
            </a:lvl2pPr>
            <a:lvl3pPr marL="9144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000" kern="1200" cap="none">
                <a:solidFill>
                  <a:schemeClr val="bg2">
                    <a:lumMod val="75000"/>
                  </a:schemeClr>
                </a:solidFill>
                <a:effectLst/>
                <a:latin typeface="+mn-lt"/>
                <a:ea typeface="+mn-ea"/>
                <a:cs typeface="+mn-cs"/>
              </a:defRPr>
            </a:lvl3pPr>
            <a:lvl4pPr marL="13716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900" kern="1200" cap="none">
                <a:solidFill>
                  <a:schemeClr val="bg2">
                    <a:lumMod val="75000"/>
                  </a:schemeClr>
                </a:solidFill>
                <a:effectLst/>
                <a:latin typeface="+mn-lt"/>
                <a:ea typeface="+mn-ea"/>
                <a:cs typeface="+mn-cs"/>
              </a:defRPr>
            </a:lvl4pPr>
            <a:lvl5pPr marL="18288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900" kern="1200" cap="none">
                <a:solidFill>
                  <a:schemeClr val="bg2">
                    <a:lumMod val="75000"/>
                  </a:schemeClr>
                </a:solidFill>
                <a:effectLst/>
                <a:latin typeface="+mn-lt"/>
                <a:ea typeface="+mn-ea"/>
                <a:cs typeface="+mn-cs"/>
              </a:defRPr>
            </a:lvl5pPr>
            <a:lvl6pPr marL="22860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900" kern="1200" cap="none">
                <a:solidFill>
                  <a:schemeClr val="bg2">
                    <a:lumMod val="75000"/>
                  </a:schemeClr>
                </a:solidFill>
                <a:effectLst/>
                <a:latin typeface="+mn-lt"/>
                <a:ea typeface="+mn-ea"/>
                <a:cs typeface="+mn-cs"/>
              </a:defRPr>
            </a:lvl6pPr>
            <a:lvl7pPr marL="27432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900" kern="1200" cap="none">
                <a:solidFill>
                  <a:schemeClr val="bg2">
                    <a:lumMod val="75000"/>
                  </a:schemeClr>
                </a:solidFill>
                <a:effectLst/>
                <a:latin typeface="+mn-lt"/>
                <a:ea typeface="+mn-ea"/>
                <a:cs typeface="+mn-cs"/>
              </a:defRPr>
            </a:lvl7pPr>
            <a:lvl8pPr marL="32004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900" kern="1200" cap="none">
                <a:solidFill>
                  <a:schemeClr val="bg2">
                    <a:lumMod val="75000"/>
                  </a:schemeClr>
                </a:solidFill>
                <a:effectLst/>
                <a:latin typeface="+mn-lt"/>
                <a:ea typeface="+mn-ea"/>
                <a:cs typeface="+mn-cs"/>
              </a:defRPr>
            </a:lvl8pPr>
            <a:lvl9pPr marL="36576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900" kern="1200" cap="none">
                <a:solidFill>
                  <a:schemeClr val="bg2">
                    <a:lumMod val="75000"/>
                  </a:schemeClr>
                </a:solidFill>
                <a:effectLst/>
                <a:latin typeface="+mn-lt"/>
                <a:ea typeface="+mn-ea"/>
                <a:cs typeface="+mn-cs"/>
              </a:defRPr>
            </a:lvl9pPr>
          </a:lstStyle>
          <a:p>
            <a:pPr>
              <a:lnSpc>
                <a:spcPct val="120000"/>
              </a:lnSpc>
            </a:pPr>
            <a:r>
              <a:rPr lang="en-GB" sz="1900" dirty="0" smtClean="0">
                <a:solidFill>
                  <a:schemeClr val="tx1"/>
                </a:solidFill>
              </a:rPr>
              <a:t>“A single event which happens once and whose identity is limited to that one happening or a Single object or thing which is in some single place at any one instant of time, such event or thing being significant only as occurring just when and where it does, such as this or that word on a single line of a single page of a single copy of a book, I will venture to call a </a:t>
            </a:r>
            <a:r>
              <a:rPr lang="en-GB" sz="1900" i="1" dirty="0" smtClean="0">
                <a:solidFill>
                  <a:schemeClr val="accent6"/>
                </a:solidFill>
              </a:rPr>
              <a:t>Token</a:t>
            </a:r>
            <a:r>
              <a:rPr lang="en-GB" sz="1900" i="1" dirty="0" smtClean="0">
                <a:solidFill>
                  <a:schemeClr val="tx1"/>
                </a:solidFill>
              </a:rPr>
              <a:t>”</a:t>
            </a:r>
            <a:r>
              <a:rPr lang="en-GB" sz="1900" dirty="0" smtClean="0">
                <a:solidFill>
                  <a:schemeClr val="tx1"/>
                </a:solidFill>
              </a:rPr>
              <a:t>.</a:t>
            </a:r>
          </a:p>
          <a:p>
            <a:pPr algn="r"/>
            <a:r>
              <a:rPr lang="en-GB" sz="1700" dirty="0" smtClean="0">
                <a:solidFill>
                  <a:schemeClr val="tx2">
                    <a:lumMod val="60000"/>
                    <a:lumOff val="40000"/>
                  </a:schemeClr>
                </a:solidFill>
              </a:rPr>
              <a:t>(Ch. S. </a:t>
            </a:r>
            <a:r>
              <a:rPr lang="en-GB" sz="1700" cap="small" dirty="0" smtClean="0">
                <a:solidFill>
                  <a:schemeClr val="tx2">
                    <a:lumMod val="60000"/>
                    <a:lumOff val="40000"/>
                  </a:schemeClr>
                </a:solidFill>
              </a:rPr>
              <a:t>Peirce</a:t>
            </a:r>
            <a:r>
              <a:rPr lang="en-GB" sz="1700" dirty="0" smtClean="0">
                <a:solidFill>
                  <a:schemeClr val="tx2">
                    <a:lumMod val="60000"/>
                    <a:lumOff val="40000"/>
                  </a:schemeClr>
                </a:solidFill>
              </a:rPr>
              <a:t> 1960, 4.537, vol. IV, 423)</a:t>
            </a:r>
            <a:endParaRPr lang="en-GB" sz="1700" dirty="0">
              <a:solidFill>
                <a:schemeClr val="tx2">
                  <a:lumMod val="60000"/>
                  <a:lumOff val="40000"/>
                </a:schemeClr>
              </a:solidFill>
            </a:endParaRPr>
          </a:p>
        </p:txBody>
      </p:sp>
      <p:sp>
        <p:nvSpPr>
          <p:cNvPr id="9" name="CasellaDiTesto 8"/>
          <p:cNvSpPr txBox="1"/>
          <p:nvPr/>
        </p:nvSpPr>
        <p:spPr>
          <a:xfrm>
            <a:off x="972079" y="130464"/>
            <a:ext cx="10048346" cy="338554"/>
          </a:xfrm>
          <a:prstGeom prst="rect">
            <a:avLst/>
          </a:prstGeom>
          <a:noFill/>
        </p:spPr>
        <p:txBody>
          <a:bodyPr wrap="square" rtlCol="0">
            <a:spAutoFit/>
          </a:bodyPr>
          <a:lstStyle/>
          <a:p>
            <a:r>
              <a:rPr lang="en-GB" sz="1600" dirty="0" smtClean="0">
                <a:solidFill>
                  <a:schemeClr val="accent3">
                    <a:lumMod val="75000"/>
                  </a:schemeClr>
                </a:solidFill>
              </a:rPr>
              <a:t>1. </a:t>
            </a:r>
            <a:r>
              <a:rPr lang="en-GB" sz="1600" i="1" dirty="0" smtClean="0">
                <a:solidFill>
                  <a:schemeClr val="accent3">
                    <a:lumMod val="75000"/>
                  </a:schemeClr>
                </a:solidFill>
              </a:rPr>
              <a:t>Eidographic</a:t>
            </a:r>
            <a:r>
              <a:rPr lang="en-GB" sz="1600" dirty="0" smtClean="0">
                <a:solidFill>
                  <a:schemeClr val="accent3">
                    <a:lumMod val="75000"/>
                  </a:schemeClr>
                </a:solidFill>
              </a:rPr>
              <a:t> predicates vs. </a:t>
            </a:r>
            <a:r>
              <a:rPr lang="en-GB" sz="1600" i="1" dirty="0" smtClean="0">
                <a:solidFill>
                  <a:schemeClr val="accent3">
                    <a:lumMod val="75000"/>
                  </a:schemeClr>
                </a:solidFill>
              </a:rPr>
              <a:t>idiographic</a:t>
            </a:r>
            <a:r>
              <a:rPr lang="en-GB" sz="1600" dirty="0" smtClean="0">
                <a:solidFill>
                  <a:schemeClr val="accent3">
                    <a:lumMod val="75000"/>
                  </a:schemeClr>
                </a:solidFill>
              </a:rPr>
              <a:t> predicates</a:t>
            </a:r>
            <a:endParaRPr lang="en-GB" sz="1600" dirty="0">
              <a:solidFill>
                <a:schemeClr val="accent3">
                  <a:lumMod val="75000"/>
                </a:schemeClr>
              </a:solidFill>
            </a:endParaRPr>
          </a:p>
        </p:txBody>
      </p:sp>
      <p:sp>
        <p:nvSpPr>
          <p:cNvPr id="10" name="CasellaDiTesto 9"/>
          <p:cNvSpPr txBox="1"/>
          <p:nvPr/>
        </p:nvSpPr>
        <p:spPr>
          <a:xfrm>
            <a:off x="10113818" y="130464"/>
            <a:ext cx="1440872" cy="338554"/>
          </a:xfrm>
          <a:prstGeom prst="rect">
            <a:avLst/>
          </a:prstGeom>
          <a:noFill/>
        </p:spPr>
        <p:txBody>
          <a:bodyPr wrap="square" rtlCol="0">
            <a:spAutoFit/>
          </a:bodyPr>
          <a:lstStyle/>
          <a:p>
            <a:pPr algn="r"/>
            <a:r>
              <a:rPr lang="it-IT" sz="1600" dirty="0" smtClean="0">
                <a:solidFill>
                  <a:schemeClr val="accent3">
                    <a:lumMod val="75000"/>
                  </a:schemeClr>
                </a:solidFill>
              </a:rPr>
              <a:t>3 </a:t>
            </a:r>
            <a:r>
              <a:rPr lang="it-IT" sz="1600" dirty="0">
                <a:solidFill>
                  <a:schemeClr val="accent3">
                    <a:lumMod val="75000"/>
                  </a:schemeClr>
                </a:solidFill>
              </a:rPr>
              <a:t>of </a:t>
            </a:r>
            <a:r>
              <a:rPr lang="it-IT" sz="1600" dirty="0" smtClean="0">
                <a:solidFill>
                  <a:schemeClr val="accent3">
                    <a:lumMod val="75000"/>
                  </a:schemeClr>
                </a:solidFill>
              </a:rPr>
              <a:t>20</a:t>
            </a:r>
            <a:endParaRPr lang="it-IT" sz="1600" dirty="0">
              <a:solidFill>
                <a:schemeClr val="accent3">
                  <a:lumMod val="75000"/>
                </a:schemeClr>
              </a:solidFill>
            </a:endParaRPr>
          </a:p>
        </p:txBody>
      </p:sp>
    </p:spTree>
    <p:extLst>
      <p:ext uri="{BB962C8B-B14F-4D97-AF65-F5344CB8AC3E}">
        <p14:creationId xmlns:p14="http://schemas.microsoft.com/office/powerpoint/2010/main" val="90750642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2"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0-#ppt_w/2"/>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par>
                          <p:cTn id="15" fill="hold">
                            <p:stCondLst>
                              <p:cond delay="500"/>
                            </p:stCondLst>
                            <p:childTnLst>
                              <p:par>
                                <p:cTn id="16" presetID="14" presetClass="entr" presetSubtype="10" fill="hold"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randombar(horizontal)">
                                      <p:cBhvr>
                                        <p:cTn id="18" dur="500"/>
                                        <p:tgtEl>
                                          <p:spTgt spid="6"/>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iterate type="lt">
                                    <p:tmPct val="4000"/>
                                  </p:iterate>
                                  <p:childTnLst>
                                    <p:set>
                                      <p:cBhvr>
                                        <p:cTn id="22" dur="1" fill="hold">
                                          <p:stCondLst>
                                            <p:cond delay="0"/>
                                          </p:stCondLst>
                                        </p:cTn>
                                        <p:tgtEl>
                                          <p:spTgt spid="4">
                                            <p:txEl>
                                              <p:pRg st="0" end="0"/>
                                            </p:txEl>
                                          </p:spTgt>
                                        </p:tgtEl>
                                        <p:attrNameLst>
                                          <p:attrName>style.visibility</p:attrName>
                                        </p:attrNameLst>
                                      </p:cBhvr>
                                      <p:to>
                                        <p:strVal val="visible"/>
                                      </p:to>
                                    </p:set>
                                    <p:animEffect transition="in" filter="fade">
                                      <p:cBhvr>
                                        <p:cTn id="23" dur="500"/>
                                        <p:tgtEl>
                                          <p:spTgt spid="4">
                                            <p:txEl>
                                              <p:pRg st="0" end="0"/>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iterate type="lt">
                                    <p:tmPct val="4000"/>
                                  </p:iterate>
                                  <p:childTnLst>
                                    <p:set>
                                      <p:cBhvr>
                                        <p:cTn id="27" dur="1" fill="hold">
                                          <p:stCondLst>
                                            <p:cond delay="0"/>
                                          </p:stCondLst>
                                        </p:cTn>
                                        <p:tgtEl>
                                          <p:spTgt spid="4">
                                            <p:txEl>
                                              <p:pRg st="1" end="1"/>
                                            </p:txEl>
                                          </p:spTgt>
                                        </p:tgtEl>
                                        <p:attrNameLst>
                                          <p:attrName>style.visibility</p:attrName>
                                        </p:attrNameLst>
                                      </p:cBhvr>
                                      <p:to>
                                        <p:strVal val="visible"/>
                                      </p:to>
                                    </p:set>
                                    <p:animEffect transition="in" filter="fade">
                                      <p:cBhvr>
                                        <p:cTn id="28" dur="500"/>
                                        <p:tgtEl>
                                          <p:spTgt spid="4">
                                            <p:txEl>
                                              <p:pRg st="1" end="1"/>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iterate type="lt">
                                    <p:tmPct val="4000"/>
                                  </p:iterate>
                                  <p:childTnLst>
                                    <p:set>
                                      <p:cBhvr>
                                        <p:cTn id="32" dur="1" fill="hold">
                                          <p:stCondLst>
                                            <p:cond delay="0"/>
                                          </p:stCondLst>
                                        </p:cTn>
                                        <p:tgtEl>
                                          <p:spTgt spid="8"/>
                                        </p:tgtEl>
                                        <p:attrNameLst>
                                          <p:attrName>style.visibility</p:attrName>
                                        </p:attrNameLst>
                                      </p:cBhvr>
                                      <p:to>
                                        <p:strVal val="visible"/>
                                      </p:to>
                                    </p:set>
                                    <p:animEffect transition="in" filter="fade">
                                      <p:cBhvr>
                                        <p:cTn id="3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build="p"/>
      <p:bldP spid="7" grpId="0"/>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028220" y="918278"/>
            <a:ext cx="6019800" cy="1143000"/>
          </a:xfrm>
        </p:spPr>
        <p:txBody>
          <a:bodyPr>
            <a:normAutofit fontScale="90000"/>
          </a:bodyPr>
          <a:lstStyle/>
          <a:p>
            <a:r>
              <a:rPr lang="en-GB" dirty="0">
                <a:solidFill>
                  <a:schemeClr val="accent4">
                    <a:lumMod val="50000"/>
                  </a:schemeClr>
                </a:solidFill>
              </a:rPr>
              <a:t>“What are the characteristic circumstances in which we postulate a type?”</a:t>
            </a:r>
            <a:endParaRPr lang="it-IT" dirty="0">
              <a:solidFill>
                <a:schemeClr val="accent4">
                  <a:lumMod val="50000"/>
                </a:schemeClr>
              </a:solidFill>
            </a:endParaRPr>
          </a:p>
        </p:txBody>
      </p:sp>
      <p:pic>
        <p:nvPicPr>
          <p:cNvPr id="6" name="Segnaposto immagine 5"/>
          <p:cNvPicPr>
            <a:picLocks noGrp="1" noChangeAspect="1"/>
          </p:cNvPicPr>
          <p:nvPr>
            <p:ph type="pic" idx="1"/>
          </p:nvPr>
        </p:nvPicPr>
        <p:blipFill>
          <a:blip r:embed="rId2">
            <a:extLst>
              <a:ext uri="{28A0092B-C50C-407E-A947-70E740481C1C}">
                <a14:useLocalDpi xmlns:a14="http://schemas.microsoft.com/office/drawing/2010/main" val="0"/>
              </a:ext>
            </a:extLst>
          </a:blip>
          <a:srcRect l="10265" r="10265"/>
          <a:stretch>
            <a:fillRect/>
          </a:stretch>
        </p:blipFill>
        <p:spPr>
          <a:xfrm>
            <a:off x="1156066" y="914400"/>
            <a:ext cx="2070711" cy="2885512"/>
          </a:xfrm>
        </p:spPr>
      </p:pic>
      <p:sp>
        <p:nvSpPr>
          <p:cNvPr id="4" name="Segnaposto testo 3"/>
          <p:cNvSpPr>
            <a:spLocks noGrp="1"/>
          </p:cNvSpPr>
          <p:nvPr>
            <p:ph type="body" sz="half" idx="2"/>
          </p:nvPr>
        </p:nvSpPr>
        <p:spPr>
          <a:xfrm>
            <a:off x="4028220" y="2100462"/>
            <a:ext cx="6464592" cy="2121505"/>
          </a:xfrm>
        </p:spPr>
        <p:txBody>
          <a:bodyPr>
            <a:normAutofit/>
          </a:bodyPr>
          <a:lstStyle/>
          <a:p>
            <a:r>
              <a:rPr lang="en-GB" sz="2000" dirty="0" smtClean="0">
                <a:solidFill>
                  <a:schemeClr val="tx1"/>
                </a:solidFill>
              </a:rPr>
              <a:t>“A very important set of circumstances in which we postulate types […] is </a:t>
            </a:r>
            <a:r>
              <a:rPr lang="en-GB" sz="2000" dirty="0" smtClean="0">
                <a:solidFill>
                  <a:srgbClr val="FF0000"/>
                </a:solidFill>
              </a:rPr>
              <a:t>where we can correlate a class of particulars with a piece of human invention</a:t>
            </a:r>
            <a:r>
              <a:rPr lang="en-GB" sz="2000" dirty="0" smtClean="0">
                <a:solidFill>
                  <a:schemeClr val="tx1"/>
                </a:solidFill>
              </a:rPr>
              <a:t>: these particulars may then be regarded as tokens of a certain type”. </a:t>
            </a:r>
          </a:p>
          <a:p>
            <a:pPr algn="r"/>
            <a:r>
              <a:rPr lang="en-GB" sz="1600" dirty="0" smtClean="0">
                <a:solidFill>
                  <a:schemeClr val="tx2">
                    <a:lumMod val="60000"/>
                    <a:lumOff val="40000"/>
                  </a:schemeClr>
                </a:solidFill>
              </a:rPr>
              <a:t>(R. </a:t>
            </a:r>
            <a:r>
              <a:rPr lang="en-GB" sz="1600" dirty="0" err="1" smtClean="0">
                <a:solidFill>
                  <a:schemeClr val="tx2">
                    <a:lumMod val="60000"/>
                    <a:lumOff val="40000"/>
                  </a:schemeClr>
                </a:solidFill>
              </a:rPr>
              <a:t>Wollheim</a:t>
            </a:r>
            <a:r>
              <a:rPr lang="en-GB" sz="1600" dirty="0" smtClean="0">
                <a:solidFill>
                  <a:schemeClr val="tx2">
                    <a:lumMod val="60000"/>
                    <a:lumOff val="40000"/>
                  </a:schemeClr>
                </a:solidFill>
              </a:rPr>
              <a:t>, </a:t>
            </a:r>
            <a:r>
              <a:rPr lang="en-GB" sz="1600" i="1" dirty="0">
                <a:solidFill>
                  <a:schemeClr val="tx2">
                    <a:lumMod val="60000"/>
                    <a:lumOff val="40000"/>
                  </a:schemeClr>
                </a:solidFill>
              </a:rPr>
              <a:t>A</a:t>
            </a:r>
            <a:r>
              <a:rPr lang="en-GB" sz="1600" i="1" dirty="0" smtClean="0">
                <a:solidFill>
                  <a:schemeClr val="tx2">
                    <a:lumMod val="60000"/>
                    <a:lumOff val="40000"/>
                  </a:schemeClr>
                </a:solidFill>
              </a:rPr>
              <a:t>rt and </a:t>
            </a:r>
            <a:r>
              <a:rPr lang="en-GB" sz="1600" i="1" smtClean="0">
                <a:solidFill>
                  <a:schemeClr val="tx2">
                    <a:lumMod val="60000"/>
                    <a:lumOff val="40000"/>
                  </a:schemeClr>
                </a:solidFill>
              </a:rPr>
              <a:t>Its Objects</a:t>
            </a:r>
            <a:r>
              <a:rPr lang="en-GB" sz="1600" smtClean="0">
                <a:solidFill>
                  <a:schemeClr val="tx2">
                    <a:lumMod val="60000"/>
                    <a:lumOff val="40000"/>
                  </a:schemeClr>
                </a:solidFill>
              </a:rPr>
              <a:t>, </a:t>
            </a:r>
            <a:r>
              <a:rPr lang="en-GB" sz="1600" dirty="0" smtClean="0">
                <a:solidFill>
                  <a:schemeClr val="tx2">
                    <a:lumMod val="60000"/>
                    <a:lumOff val="40000"/>
                  </a:schemeClr>
                </a:solidFill>
              </a:rPr>
              <a:t>1968, p. 94)</a:t>
            </a:r>
            <a:endParaRPr lang="en-GB" sz="1600" dirty="0">
              <a:solidFill>
                <a:schemeClr val="tx2">
                  <a:lumMod val="60000"/>
                  <a:lumOff val="40000"/>
                </a:schemeClr>
              </a:solidFill>
            </a:endParaRPr>
          </a:p>
        </p:txBody>
      </p:sp>
      <p:sp>
        <p:nvSpPr>
          <p:cNvPr id="9" name="Segnaposto contenuto 5"/>
          <p:cNvSpPr txBox="1">
            <a:spLocks/>
          </p:cNvSpPr>
          <p:nvPr/>
        </p:nvSpPr>
        <p:spPr>
          <a:xfrm>
            <a:off x="4028220" y="4261151"/>
            <a:ext cx="4929188" cy="1594525"/>
          </a:xfrm>
          <a:prstGeom prst="rect">
            <a:avLst/>
          </a:prstGeom>
        </p:spPr>
        <p:txBody>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r>
              <a:rPr lang="en-GB" dirty="0" smtClean="0">
                <a:solidFill>
                  <a:srgbClr val="FF0000"/>
                </a:solidFill>
              </a:rPr>
              <a:t>Class</a:t>
            </a:r>
            <a:r>
              <a:rPr lang="en-GB" dirty="0" smtClean="0">
                <a:solidFill>
                  <a:schemeClr val="tx1"/>
                </a:solidFill>
              </a:rPr>
              <a:t>: e.g. the </a:t>
            </a:r>
            <a:r>
              <a:rPr lang="en-GB" dirty="0">
                <a:solidFill>
                  <a:schemeClr val="tx1"/>
                </a:solidFill>
              </a:rPr>
              <a:t>class</a:t>
            </a:r>
            <a:r>
              <a:rPr lang="en-GB" dirty="0" smtClean="0">
                <a:solidFill>
                  <a:schemeClr val="tx1"/>
                </a:solidFill>
              </a:rPr>
              <a:t> of small objects.</a:t>
            </a:r>
          </a:p>
          <a:p>
            <a:r>
              <a:rPr lang="en-GB" dirty="0" smtClean="0">
                <a:solidFill>
                  <a:srgbClr val="FF0000"/>
                </a:solidFill>
              </a:rPr>
              <a:t>Universal</a:t>
            </a:r>
            <a:r>
              <a:rPr lang="en-GB" dirty="0" smtClean="0">
                <a:solidFill>
                  <a:schemeClr val="tx1"/>
                </a:solidFill>
              </a:rPr>
              <a:t>: e.g. smallness.</a:t>
            </a:r>
          </a:p>
          <a:p>
            <a:r>
              <a:rPr lang="en-GB" dirty="0" smtClean="0">
                <a:solidFill>
                  <a:srgbClr val="FF0000"/>
                </a:solidFill>
              </a:rPr>
              <a:t>Type</a:t>
            </a:r>
            <a:r>
              <a:rPr lang="en-GB" dirty="0" smtClean="0">
                <a:solidFill>
                  <a:schemeClr val="tx1"/>
                </a:solidFill>
              </a:rPr>
              <a:t>: e.g. the Union Jack. </a:t>
            </a:r>
            <a:endParaRPr lang="en-GB" dirty="0">
              <a:solidFill>
                <a:schemeClr val="tx1"/>
              </a:solidFill>
            </a:endParaRPr>
          </a:p>
        </p:txBody>
      </p:sp>
      <p:sp>
        <p:nvSpPr>
          <p:cNvPr id="7" name="CasellaDiTesto 6"/>
          <p:cNvSpPr txBox="1"/>
          <p:nvPr/>
        </p:nvSpPr>
        <p:spPr>
          <a:xfrm>
            <a:off x="1075890" y="4412082"/>
            <a:ext cx="2231062" cy="584775"/>
          </a:xfrm>
          <a:prstGeom prst="rect">
            <a:avLst/>
          </a:prstGeom>
          <a:noFill/>
        </p:spPr>
        <p:txBody>
          <a:bodyPr wrap="square" rtlCol="0">
            <a:spAutoFit/>
          </a:bodyPr>
          <a:lstStyle/>
          <a:p>
            <a:r>
              <a:rPr lang="en-GB" sz="1600" dirty="0" smtClean="0"/>
              <a:t>Richard Arthur </a:t>
            </a:r>
            <a:r>
              <a:rPr lang="en-GB" sz="1600" cap="small" dirty="0" err="1" smtClean="0"/>
              <a:t>Wollheim</a:t>
            </a:r>
            <a:r>
              <a:rPr lang="en-GB" sz="1600" cap="small" dirty="0" smtClean="0"/>
              <a:t> </a:t>
            </a:r>
            <a:r>
              <a:rPr lang="en-GB" sz="1600" dirty="0" smtClean="0"/>
              <a:t>(1923-2003)</a:t>
            </a:r>
            <a:endParaRPr lang="en-GB" sz="1600" dirty="0"/>
          </a:p>
        </p:txBody>
      </p:sp>
      <p:sp>
        <p:nvSpPr>
          <p:cNvPr id="8" name="CasellaDiTesto 7"/>
          <p:cNvSpPr txBox="1"/>
          <p:nvPr/>
        </p:nvSpPr>
        <p:spPr>
          <a:xfrm>
            <a:off x="972079" y="130464"/>
            <a:ext cx="10048346" cy="338554"/>
          </a:xfrm>
          <a:prstGeom prst="rect">
            <a:avLst/>
          </a:prstGeom>
          <a:noFill/>
        </p:spPr>
        <p:txBody>
          <a:bodyPr wrap="square" rtlCol="0">
            <a:spAutoFit/>
          </a:bodyPr>
          <a:lstStyle/>
          <a:p>
            <a:r>
              <a:rPr lang="en-GB" sz="1600" dirty="0" smtClean="0">
                <a:solidFill>
                  <a:schemeClr val="accent3">
                    <a:lumMod val="75000"/>
                  </a:schemeClr>
                </a:solidFill>
              </a:rPr>
              <a:t>1. </a:t>
            </a:r>
            <a:r>
              <a:rPr lang="en-GB" sz="1600" i="1" dirty="0" smtClean="0">
                <a:solidFill>
                  <a:schemeClr val="accent3">
                    <a:lumMod val="75000"/>
                  </a:schemeClr>
                </a:solidFill>
              </a:rPr>
              <a:t>Eidographic</a:t>
            </a:r>
            <a:r>
              <a:rPr lang="en-GB" sz="1600" dirty="0" smtClean="0">
                <a:solidFill>
                  <a:schemeClr val="accent3">
                    <a:lumMod val="75000"/>
                  </a:schemeClr>
                </a:solidFill>
              </a:rPr>
              <a:t> predicates vs. </a:t>
            </a:r>
            <a:r>
              <a:rPr lang="en-GB" sz="1600" i="1" dirty="0" smtClean="0">
                <a:solidFill>
                  <a:schemeClr val="accent3">
                    <a:lumMod val="75000"/>
                  </a:schemeClr>
                </a:solidFill>
              </a:rPr>
              <a:t>idiographic</a:t>
            </a:r>
            <a:r>
              <a:rPr lang="en-GB" sz="1600" dirty="0" smtClean="0">
                <a:solidFill>
                  <a:schemeClr val="accent3">
                    <a:lumMod val="75000"/>
                  </a:schemeClr>
                </a:solidFill>
              </a:rPr>
              <a:t> predicates</a:t>
            </a:r>
            <a:endParaRPr lang="en-GB" sz="1600" dirty="0">
              <a:solidFill>
                <a:schemeClr val="accent3">
                  <a:lumMod val="75000"/>
                </a:schemeClr>
              </a:solidFill>
            </a:endParaRPr>
          </a:p>
        </p:txBody>
      </p:sp>
      <p:sp>
        <p:nvSpPr>
          <p:cNvPr id="10" name="CasellaDiTesto 9"/>
          <p:cNvSpPr txBox="1"/>
          <p:nvPr/>
        </p:nvSpPr>
        <p:spPr>
          <a:xfrm>
            <a:off x="10113818" y="130464"/>
            <a:ext cx="1440872" cy="338554"/>
          </a:xfrm>
          <a:prstGeom prst="rect">
            <a:avLst/>
          </a:prstGeom>
          <a:noFill/>
        </p:spPr>
        <p:txBody>
          <a:bodyPr wrap="square" rtlCol="0">
            <a:spAutoFit/>
          </a:bodyPr>
          <a:lstStyle/>
          <a:p>
            <a:pPr algn="r"/>
            <a:r>
              <a:rPr lang="it-IT" sz="1600" dirty="0" smtClean="0">
                <a:solidFill>
                  <a:schemeClr val="accent3">
                    <a:lumMod val="75000"/>
                  </a:schemeClr>
                </a:solidFill>
              </a:rPr>
              <a:t>4 </a:t>
            </a:r>
            <a:r>
              <a:rPr lang="it-IT" sz="1600" dirty="0">
                <a:solidFill>
                  <a:schemeClr val="accent3">
                    <a:lumMod val="75000"/>
                  </a:schemeClr>
                </a:solidFill>
              </a:rPr>
              <a:t>of </a:t>
            </a:r>
            <a:r>
              <a:rPr lang="it-IT" sz="1600" dirty="0" smtClean="0">
                <a:solidFill>
                  <a:schemeClr val="accent3">
                    <a:lumMod val="75000"/>
                  </a:schemeClr>
                </a:solidFill>
              </a:rPr>
              <a:t>20</a:t>
            </a:r>
            <a:endParaRPr lang="it-IT" sz="1600" dirty="0">
              <a:solidFill>
                <a:schemeClr val="accent3">
                  <a:lumMod val="75000"/>
                </a:schemeClr>
              </a:solidFill>
            </a:endParaRPr>
          </a:p>
        </p:txBody>
      </p:sp>
    </p:spTree>
    <p:extLst>
      <p:ext uri="{BB962C8B-B14F-4D97-AF65-F5344CB8AC3E}">
        <p14:creationId xmlns:p14="http://schemas.microsoft.com/office/powerpoint/2010/main" val="358159120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2"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0-#ppt_w/2"/>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par>
                          <p:cTn id="15" fill="hold">
                            <p:stCondLst>
                              <p:cond delay="500"/>
                            </p:stCondLst>
                            <p:childTnLst>
                              <p:par>
                                <p:cTn id="16" presetID="14" presetClass="entr" presetSubtype="10" fill="hold"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randombar(horizontal)">
                                      <p:cBhvr>
                                        <p:cTn id="18" dur="500"/>
                                        <p:tgtEl>
                                          <p:spTgt spid="6"/>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4">
                                            <p:txEl>
                                              <p:pRg st="0" end="0"/>
                                            </p:txEl>
                                          </p:spTgt>
                                        </p:tgtEl>
                                        <p:attrNameLst>
                                          <p:attrName>style.visibility</p:attrName>
                                        </p:attrNameLst>
                                      </p:cBhvr>
                                      <p:to>
                                        <p:strVal val="visible"/>
                                      </p:to>
                                    </p:set>
                                    <p:animEffect transition="in" filter="fade">
                                      <p:cBhvr>
                                        <p:cTn id="23" dur="500"/>
                                        <p:tgtEl>
                                          <p:spTgt spid="4">
                                            <p:txEl>
                                              <p:pRg st="0" end="0"/>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4">
                                            <p:txEl>
                                              <p:pRg st="1" end="1"/>
                                            </p:txEl>
                                          </p:spTgt>
                                        </p:tgtEl>
                                        <p:attrNameLst>
                                          <p:attrName>style.visibility</p:attrName>
                                        </p:attrNameLst>
                                      </p:cBhvr>
                                      <p:to>
                                        <p:strVal val="visible"/>
                                      </p:to>
                                    </p:set>
                                    <p:animEffect transition="in" filter="fade">
                                      <p:cBhvr>
                                        <p:cTn id="28" dur="500"/>
                                        <p:tgtEl>
                                          <p:spTgt spid="4">
                                            <p:txEl>
                                              <p:pRg st="1" end="1"/>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9">
                                            <p:txEl>
                                              <p:pRg st="0" end="0"/>
                                            </p:txEl>
                                          </p:spTgt>
                                        </p:tgtEl>
                                        <p:attrNameLst>
                                          <p:attrName>style.visibility</p:attrName>
                                        </p:attrNameLst>
                                      </p:cBhvr>
                                      <p:to>
                                        <p:strVal val="visible"/>
                                      </p:to>
                                    </p:set>
                                    <p:anim calcmode="lin" valueType="num">
                                      <p:cBhvr additive="base">
                                        <p:cTn id="33"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9">
                                            <p:txEl>
                                              <p:pRg st="1" end="1"/>
                                            </p:txEl>
                                          </p:spTgt>
                                        </p:tgtEl>
                                        <p:attrNameLst>
                                          <p:attrName>style.visibility</p:attrName>
                                        </p:attrNameLst>
                                      </p:cBhvr>
                                      <p:to>
                                        <p:strVal val="visible"/>
                                      </p:to>
                                    </p:set>
                                    <p:anim calcmode="lin" valueType="num">
                                      <p:cBhvr additive="base">
                                        <p:cTn id="39"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9">
                                            <p:txEl>
                                              <p:pRg st="2" end="2"/>
                                            </p:txEl>
                                          </p:spTgt>
                                        </p:tgtEl>
                                        <p:attrNameLst>
                                          <p:attrName>style.visibility</p:attrName>
                                        </p:attrNameLst>
                                      </p:cBhvr>
                                      <p:to>
                                        <p:strVal val="visible"/>
                                      </p:to>
                                    </p:set>
                                    <p:anim calcmode="lin" valueType="num">
                                      <p:cBhvr additive="base">
                                        <p:cTn id="45" dur="500" fill="hold"/>
                                        <p:tgtEl>
                                          <p:spTgt spid="9">
                                            <p:txEl>
                                              <p:pRg st="2" end="2"/>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9">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build="p"/>
      <p:bldP spid="9" grpId="0" build="p"/>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olo 1"/>
          <p:cNvSpPr txBox="1">
            <a:spLocks/>
          </p:cNvSpPr>
          <p:nvPr/>
        </p:nvSpPr>
        <p:spPr>
          <a:xfrm>
            <a:off x="1322386" y="1466850"/>
            <a:ext cx="9221789" cy="3002325"/>
          </a:xfrm>
          <a:prstGeom prst="rect">
            <a:avLst/>
          </a:prstGeom>
          <a:effectLst/>
        </p:spPr>
        <p:txBody>
          <a:bodyPr vert="horz" lIns="91440" tIns="45720" rIns="91440" bIns="45720" rtlCol="0" anchor="b">
            <a:normAutofit/>
          </a:bodyPr>
          <a:lstStyle>
            <a:lvl1pPr algn="l" defTabSz="457200" rtl="0" eaLnBrk="1" latinLnBrk="0" hangingPunct="1">
              <a:spcBef>
                <a:spcPct val="0"/>
              </a:spcBef>
              <a:buNone/>
              <a:defRPr sz="3600" b="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GB" dirty="0">
                <a:solidFill>
                  <a:schemeClr val="accent3">
                    <a:lumMod val="50000"/>
                  </a:schemeClr>
                </a:solidFill>
              </a:rPr>
              <a:t>2</a:t>
            </a:r>
            <a:r>
              <a:rPr lang="en-GB" dirty="0" smtClean="0">
                <a:solidFill>
                  <a:schemeClr val="accent3">
                    <a:lumMod val="50000"/>
                  </a:schemeClr>
                </a:solidFill>
              </a:rPr>
              <a:t>.</a:t>
            </a:r>
            <a:br>
              <a:rPr lang="en-GB" dirty="0" smtClean="0">
                <a:solidFill>
                  <a:schemeClr val="accent3">
                    <a:lumMod val="50000"/>
                  </a:schemeClr>
                </a:solidFill>
              </a:rPr>
            </a:br>
            <a:r>
              <a:rPr lang="en-GB" dirty="0" smtClean="0">
                <a:solidFill>
                  <a:schemeClr val="accent3">
                    <a:lumMod val="50000"/>
                  </a:schemeClr>
                </a:solidFill>
              </a:rPr>
              <a:t>Properties being transmitted:</a:t>
            </a:r>
            <a:br>
              <a:rPr lang="en-GB" dirty="0" smtClean="0">
                <a:solidFill>
                  <a:schemeClr val="accent3">
                    <a:lumMod val="50000"/>
                  </a:schemeClr>
                </a:solidFill>
              </a:rPr>
            </a:br>
            <a:r>
              <a:rPr lang="en-GB" dirty="0" smtClean="0">
                <a:solidFill>
                  <a:schemeClr val="accent3">
                    <a:lumMod val="50000"/>
                  </a:schemeClr>
                </a:solidFill>
              </a:rPr>
              <a:t>an asymmetry between </a:t>
            </a:r>
            <a:r>
              <a:rPr lang="en-GB" i="1" dirty="0" smtClean="0">
                <a:solidFill>
                  <a:schemeClr val="accent3">
                    <a:lumMod val="50000"/>
                  </a:schemeClr>
                </a:solidFill>
              </a:rPr>
              <a:t>eidographic</a:t>
            </a:r>
            <a:r>
              <a:rPr lang="en-GB" dirty="0" smtClean="0">
                <a:solidFill>
                  <a:schemeClr val="accent3">
                    <a:lumMod val="50000"/>
                  </a:schemeClr>
                </a:solidFill>
              </a:rPr>
              <a:t> and </a:t>
            </a:r>
            <a:r>
              <a:rPr lang="en-GB" i="1" dirty="0" smtClean="0">
                <a:solidFill>
                  <a:schemeClr val="accent3">
                    <a:lumMod val="50000"/>
                  </a:schemeClr>
                </a:solidFill>
              </a:rPr>
              <a:t>idiographic</a:t>
            </a:r>
            <a:r>
              <a:rPr lang="en-GB" dirty="0" smtClean="0">
                <a:solidFill>
                  <a:schemeClr val="accent3">
                    <a:lumMod val="50000"/>
                  </a:schemeClr>
                </a:solidFill>
              </a:rPr>
              <a:t> predicates</a:t>
            </a:r>
            <a:endParaRPr lang="en-GB" dirty="0">
              <a:solidFill>
                <a:schemeClr val="accent3">
                  <a:lumMod val="50000"/>
                </a:schemeClr>
              </a:solidFill>
            </a:endParaRPr>
          </a:p>
        </p:txBody>
      </p:sp>
    </p:spTree>
    <p:extLst>
      <p:ext uri="{BB962C8B-B14F-4D97-AF65-F5344CB8AC3E}">
        <p14:creationId xmlns:p14="http://schemas.microsoft.com/office/powerpoint/2010/main" val="4182936174"/>
      </p:ext>
    </p:extLst>
  </p:cSld>
  <p:clrMapOvr>
    <a:masterClrMapping/>
  </p:clrMapOvr>
  <p:transition spd="slow">
    <p:push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37462" y="2194844"/>
            <a:ext cx="3430772" cy="2541928"/>
          </a:xfrm>
          <a:prstGeom prst="rect">
            <a:avLst/>
          </a:prstGeom>
        </p:spPr>
      </p:pic>
      <p:pic>
        <p:nvPicPr>
          <p:cNvPr id="4" name="Immagin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7212377" y="1750422"/>
            <a:ext cx="2541928" cy="3430772"/>
          </a:xfrm>
          <a:prstGeom prst="rect">
            <a:avLst/>
          </a:prstGeom>
        </p:spPr>
      </p:pic>
      <p:sp>
        <p:nvSpPr>
          <p:cNvPr id="5" name="CasellaDiTesto 4"/>
          <p:cNvSpPr txBox="1"/>
          <p:nvPr/>
        </p:nvSpPr>
        <p:spPr>
          <a:xfrm>
            <a:off x="1915824" y="932959"/>
            <a:ext cx="2674047" cy="954107"/>
          </a:xfrm>
          <a:prstGeom prst="rect">
            <a:avLst/>
          </a:prstGeom>
          <a:noFill/>
        </p:spPr>
        <p:txBody>
          <a:bodyPr wrap="square" rtlCol="0">
            <a:spAutoFit/>
          </a:bodyPr>
          <a:lstStyle/>
          <a:p>
            <a:pPr algn="ctr"/>
            <a:r>
              <a:rPr lang="it-IT" sz="2800" dirty="0" smtClean="0">
                <a:solidFill>
                  <a:schemeClr val="accent4">
                    <a:lumMod val="50000"/>
                  </a:schemeClr>
                </a:solidFill>
              </a:rPr>
              <a:t>The</a:t>
            </a:r>
            <a:r>
              <a:rPr lang="it-IT" sz="2800" cap="small" dirty="0" smtClean="0">
                <a:solidFill>
                  <a:schemeClr val="accent4">
                    <a:lumMod val="50000"/>
                  </a:schemeClr>
                </a:solidFill>
              </a:rPr>
              <a:t> </a:t>
            </a:r>
            <a:r>
              <a:rPr lang="it-IT" sz="2800" cap="small" dirty="0" err="1" smtClean="0">
                <a:solidFill>
                  <a:schemeClr val="accent4">
                    <a:lumMod val="50000"/>
                  </a:schemeClr>
                </a:solidFill>
              </a:rPr>
              <a:t>type</a:t>
            </a:r>
            <a:r>
              <a:rPr lang="it-IT" sz="2800" cap="small" dirty="0" smtClean="0">
                <a:solidFill>
                  <a:schemeClr val="accent4">
                    <a:lumMod val="50000"/>
                  </a:schemeClr>
                </a:solidFill>
              </a:rPr>
              <a:t> </a:t>
            </a:r>
            <a:r>
              <a:rPr lang="it-IT" sz="2800" dirty="0" smtClean="0">
                <a:solidFill>
                  <a:schemeClr val="accent4">
                    <a:lumMod val="50000"/>
                  </a:schemeClr>
                </a:solidFill>
              </a:rPr>
              <a:t>of the Union Jack</a:t>
            </a:r>
          </a:p>
        </p:txBody>
      </p:sp>
      <p:sp>
        <p:nvSpPr>
          <p:cNvPr id="6" name="CasellaDiTesto 5"/>
          <p:cNvSpPr txBox="1"/>
          <p:nvPr/>
        </p:nvSpPr>
        <p:spPr>
          <a:xfrm>
            <a:off x="6357108" y="932959"/>
            <a:ext cx="4252465" cy="1261884"/>
          </a:xfrm>
          <a:prstGeom prst="rect">
            <a:avLst/>
          </a:prstGeom>
          <a:noFill/>
        </p:spPr>
        <p:txBody>
          <a:bodyPr wrap="square" rtlCol="0">
            <a:spAutoFit/>
          </a:bodyPr>
          <a:lstStyle/>
          <a:p>
            <a:pPr algn="ctr"/>
            <a:r>
              <a:rPr lang="it-IT" sz="2800" dirty="0" smtClean="0">
                <a:solidFill>
                  <a:schemeClr val="accent4">
                    <a:lumMod val="50000"/>
                  </a:schemeClr>
                </a:solidFill>
              </a:rPr>
              <a:t>A </a:t>
            </a:r>
            <a:r>
              <a:rPr lang="it-IT" sz="2800" dirty="0" err="1" smtClean="0">
                <a:solidFill>
                  <a:schemeClr val="accent4">
                    <a:lumMod val="50000"/>
                  </a:schemeClr>
                </a:solidFill>
              </a:rPr>
              <a:t>battle-scarred</a:t>
            </a:r>
            <a:r>
              <a:rPr lang="it-IT" sz="2800" dirty="0" smtClean="0">
                <a:solidFill>
                  <a:schemeClr val="accent4">
                    <a:lumMod val="50000"/>
                  </a:schemeClr>
                </a:solidFill>
              </a:rPr>
              <a:t> </a:t>
            </a:r>
            <a:r>
              <a:rPr lang="it-IT" sz="2800" cap="small" dirty="0" err="1" smtClean="0">
                <a:solidFill>
                  <a:schemeClr val="accent4">
                    <a:lumMod val="50000"/>
                  </a:schemeClr>
                </a:solidFill>
              </a:rPr>
              <a:t>token</a:t>
            </a:r>
            <a:r>
              <a:rPr lang="it-IT" sz="2800" cap="small" dirty="0" smtClean="0">
                <a:solidFill>
                  <a:schemeClr val="accent4">
                    <a:lumMod val="50000"/>
                  </a:schemeClr>
                </a:solidFill>
              </a:rPr>
              <a:t> </a:t>
            </a:r>
            <a:r>
              <a:rPr lang="it-IT" sz="2800" dirty="0" smtClean="0">
                <a:solidFill>
                  <a:schemeClr val="accent4">
                    <a:lumMod val="50000"/>
                  </a:schemeClr>
                </a:solidFill>
              </a:rPr>
              <a:t>of the Union Jack</a:t>
            </a:r>
            <a:r>
              <a:rPr lang="it-IT" sz="2400" dirty="0" smtClean="0"/>
              <a:t/>
            </a:r>
            <a:br>
              <a:rPr lang="it-IT" sz="2400" dirty="0" smtClean="0"/>
            </a:br>
            <a:endParaRPr lang="it-IT" sz="2000" dirty="0" smtClean="0">
              <a:solidFill>
                <a:schemeClr val="bg2"/>
              </a:solidFill>
            </a:endParaRPr>
          </a:p>
        </p:txBody>
      </p:sp>
      <p:sp>
        <p:nvSpPr>
          <p:cNvPr id="8" name="CasellaDiTesto 7"/>
          <p:cNvSpPr txBox="1"/>
          <p:nvPr/>
        </p:nvSpPr>
        <p:spPr>
          <a:xfrm>
            <a:off x="972079" y="130464"/>
            <a:ext cx="10048346" cy="338554"/>
          </a:xfrm>
          <a:prstGeom prst="rect">
            <a:avLst/>
          </a:prstGeom>
          <a:noFill/>
        </p:spPr>
        <p:txBody>
          <a:bodyPr wrap="square" rtlCol="0">
            <a:spAutoFit/>
          </a:bodyPr>
          <a:lstStyle/>
          <a:p>
            <a:r>
              <a:rPr lang="en-GB" sz="1600" dirty="0">
                <a:solidFill>
                  <a:schemeClr val="accent3">
                    <a:lumMod val="75000"/>
                  </a:schemeClr>
                </a:solidFill>
              </a:rPr>
              <a:t>2</a:t>
            </a:r>
            <a:r>
              <a:rPr lang="en-GB" sz="1600" dirty="0" smtClean="0">
                <a:solidFill>
                  <a:schemeClr val="accent3">
                    <a:lumMod val="75000"/>
                  </a:schemeClr>
                </a:solidFill>
              </a:rPr>
              <a:t>. Properties being transmitted: an asymmetry between </a:t>
            </a:r>
            <a:r>
              <a:rPr lang="en-GB" sz="1600" i="1" dirty="0" smtClean="0">
                <a:solidFill>
                  <a:schemeClr val="accent3">
                    <a:lumMod val="75000"/>
                  </a:schemeClr>
                </a:solidFill>
              </a:rPr>
              <a:t>eidographic</a:t>
            </a:r>
            <a:r>
              <a:rPr lang="en-GB" sz="1600" dirty="0" smtClean="0">
                <a:solidFill>
                  <a:schemeClr val="accent3">
                    <a:lumMod val="75000"/>
                  </a:schemeClr>
                </a:solidFill>
              </a:rPr>
              <a:t> and </a:t>
            </a:r>
            <a:r>
              <a:rPr lang="en-GB" sz="1600" i="1" dirty="0" smtClean="0">
                <a:solidFill>
                  <a:schemeClr val="accent3">
                    <a:lumMod val="75000"/>
                  </a:schemeClr>
                </a:solidFill>
              </a:rPr>
              <a:t>idiographic </a:t>
            </a:r>
            <a:r>
              <a:rPr lang="en-GB" sz="1600" dirty="0" smtClean="0">
                <a:solidFill>
                  <a:schemeClr val="accent3">
                    <a:lumMod val="75000"/>
                  </a:schemeClr>
                </a:solidFill>
              </a:rPr>
              <a:t>predicates </a:t>
            </a:r>
            <a:endParaRPr lang="en-GB" sz="1600" dirty="0">
              <a:solidFill>
                <a:schemeClr val="accent3">
                  <a:lumMod val="75000"/>
                </a:schemeClr>
              </a:solidFill>
            </a:endParaRPr>
          </a:p>
        </p:txBody>
      </p:sp>
      <p:sp>
        <p:nvSpPr>
          <p:cNvPr id="7" name="CasellaDiTesto 6"/>
          <p:cNvSpPr txBox="1"/>
          <p:nvPr/>
        </p:nvSpPr>
        <p:spPr>
          <a:xfrm>
            <a:off x="6432867" y="5044550"/>
            <a:ext cx="4100945" cy="1200329"/>
          </a:xfrm>
          <a:prstGeom prst="rect">
            <a:avLst/>
          </a:prstGeom>
          <a:noFill/>
        </p:spPr>
        <p:txBody>
          <a:bodyPr wrap="square" rtlCol="0">
            <a:spAutoFit/>
          </a:bodyPr>
          <a:lstStyle/>
          <a:p>
            <a:pPr algn="ctr"/>
            <a:r>
              <a:rPr lang="it-IT" dirty="0"/>
              <a:t>(the </a:t>
            </a:r>
            <a:r>
              <a:rPr lang="it-IT" dirty="0" err="1"/>
              <a:t>only</a:t>
            </a:r>
            <a:r>
              <a:rPr lang="it-IT" dirty="0"/>
              <a:t> </a:t>
            </a:r>
            <a:r>
              <a:rPr lang="it-IT" dirty="0" err="1"/>
              <a:t>one</a:t>
            </a:r>
            <a:r>
              <a:rPr lang="it-IT" dirty="0"/>
              <a:t> </a:t>
            </a:r>
            <a:r>
              <a:rPr lang="it-IT" dirty="0" err="1" smtClean="0"/>
              <a:t>now</a:t>
            </a:r>
            <a:r>
              <a:rPr lang="it-IT" dirty="0" smtClean="0"/>
              <a:t> </a:t>
            </a:r>
            <a:r>
              <a:rPr lang="it-IT" dirty="0" err="1" smtClean="0"/>
              <a:t>surviving</a:t>
            </a:r>
            <a:r>
              <a:rPr lang="it-IT" dirty="0" smtClean="0"/>
              <a:t> </a:t>
            </a:r>
            <a:r>
              <a:rPr lang="it-IT" dirty="0"/>
              <a:t>from Trafalgar </a:t>
            </a:r>
            <a:r>
              <a:rPr lang="it-IT" dirty="0" err="1"/>
              <a:t>battle</a:t>
            </a:r>
            <a:r>
              <a:rPr lang="it-IT" dirty="0"/>
              <a:t>, </a:t>
            </a:r>
            <a:br>
              <a:rPr lang="it-IT" dirty="0"/>
            </a:br>
            <a:r>
              <a:rPr lang="it-IT" dirty="0" err="1"/>
              <a:t>sold</a:t>
            </a:r>
            <a:r>
              <a:rPr lang="it-IT" dirty="0"/>
              <a:t> for £ </a:t>
            </a:r>
            <a:r>
              <a:rPr lang="it-IT" dirty="0" smtClean="0"/>
              <a:t>384,000/ z</a:t>
            </a:r>
            <a:r>
              <a:rPr lang="en-GB" dirty="0" smtClean="0"/>
              <a:t>ł </a:t>
            </a:r>
            <a:r>
              <a:rPr lang="it-IT" dirty="0" smtClean="0"/>
              <a:t>2,321,719 </a:t>
            </a:r>
            <a:r>
              <a:rPr lang="it-IT" dirty="0"/>
              <a:t>in 2009)</a:t>
            </a:r>
            <a:endParaRPr lang="it-IT" sz="2000" dirty="0"/>
          </a:p>
        </p:txBody>
      </p:sp>
      <p:sp>
        <p:nvSpPr>
          <p:cNvPr id="9" name="CasellaDiTesto 8"/>
          <p:cNvSpPr txBox="1"/>
          <p:nvPr/>
        </p:nvSpPr>
        <p:spPr>
          <a:xfrm>
            <a:off x="10113818" y="130464"/>
            <a:ext cx="1440872" cy="338554"/>
          </a:xfrm>
          <a:prstGeom prst="rect">
            <a:avLst/>
          </a:prstGeom>
          <a:noFill/>
        </p:spPr>
        <p:txBody>
          <a:bodyPr wrap="square" rtlCol="0">
            <a:spAutoFit/>
          </a:bodyPr>
          <a:lstStyle/>
          <a:p>
            <a:pPr algn="r"/>
            <a:r>
              <a:rPr lang="it-IT" sz="1600" dirty="0" smtClean="0">
                <a:solidFill>
                  <a:schemeClr val="accent3">
                    <a:lumMod val="75000"/>
                  </a:schemeClr>
                </a:solidFill>
              </a:rPr>
              <a:t>6 </a:t>
            </a:r>
            <a:r>
              <a:rPr lang="it-IT" sz="1600" dirty="0">
                <a:solidFill>
                  <a:schemeClr val="accent3">
                    <a:lumMod val="75000"/>
                  </a:schemeClr>
                </a:solidFill>
              </a:rPr>
              <a:t>of </a:t>
            </a:r>
            <a:r>
              <a:rPr lang="it-IT" sz="1600" dirty="0" smtClean="0">
                <a:solidFill>
                  <a:schemeClr val="accent3">
                    <a:lumMod val="75000"/>
                  </a:schemeClr>
                </a:solidFill>
              </a:rPr>
              <a:t>20</a:t>
            </a:r>
            <a:endParaRPr lang="it-IT" sz="1600" dirty="0">
              <a:solidFill>
                <a:schemeClr val="accent3">
                  <a:lumMod val="75000"/>
                </a:schemeClr>
              </a:solidFill>
            </a:endParaRPr>
          </a:p>
        </p:txBody>
      </p:sp>
      <p:sp>
        <p:nvSpPr>
          <p:cNvPr id="10" name="CasellaDiTesto 9"/>
          <p:cNvSpPr txBox="1"/>
          <p:nvPr/>
        </p:nvSpPr>
        <p:spPr>
          <a:xfrm>
            <a:off x="1202374" y="5044550"/>
            <a:ext cx="4100945" cy="646331"/>
          </a:xfrm>
          <a:prstGeom prst="rect">
            <a:avLst/>
          </a:prstGeom>
          <a:noFill/>
        </p:spPr>
        <p:txBody>
          <a:bodyPr wrap="square" rtlCol="0">
            <a:spAutoFit/>
          </a:bodyPr>
          <a:lstStyle/>
          <a:p>
            <a:pPr algn="ctr"/>
            <a:r>
              <a:rPr lang="it-IT" dirty="0" smtClean="0"/>
              <a:t>The </a:t>
            </a:r>
            <a:r>
              <a:rPr lang="it-IT" i="1" dirty="0" smtClean="0"/>
              <a:t>type</a:t>
            </a:r>
            <a:r>
              <a:rPr lang="it-IT" dirty="0" smtClean="0"/>
              <a:t> Union Jack</a:t>
            </a:r>
            <a:br>
              <a:rPr lang="it-IT" dirty="0" smtClean="0"/>
            </a:br>
            <a:r>
              <a:rPr lang="it-IT" i="1" dirty="0" err="1" smtClean="0"/>
              <a:t>cannot</a:t>
            </a:r>
            <a:r>
              <a:rPr lang="it-IT" i="1" dirty="0" smtClean="0"/>
              <a:t> </a:t>
            </a:r>
            <a:r>
              <a:rPr lang="it-IT" dirty="0" err="1" smtClean="0"/>
              <a:t>get</a:t>
            </a:r>
            <a:r>
              <a:rPr lang="it-IT" dirty="0" smtClean="0"/>
              <a:t> </a:t>
            </a:r>
            <a:r>
              <a:rPr lang="it-IT" dirty="0" err="1" smtClean="0"/>
              <a:t>battle-scarred</a:t>
            </a:r>
            <a:endParaRPr lang="it-IT" sz="2000" dirty="0"/>
          </a:p>
        </p:txBody>
      </p:sp>
    </p:spTree>
    <p:extLst>
      <p:ext uri="{BB962C8B-B14F-4D97-AF65-F5344CB8AC3E}">
        <p14:creationId xmlns:p14="http://schemas.microsoft.com/office/powerpoint/2010/main" val="70122547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2" fill="hold" nodeType="click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wipe(right)">
                                      <p:cBhvr>
                                        <p:cTn id="18" dur="500"/>
                                        <p:tgtEl>
                                          <p:spTgt spid="4"/>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2"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500" fill="hold"/>
                                        <p:tgtEl>
                                          <p:spTgt spid="6"/>
                                        </p:tgtEl>
                                        <p:attrNameLst>
                                          <p:attrName>ppt_x</p:attrName>
                                        </p:attrNameLst>
                                      </p:cBhvr>
                                      <p:tavLst>
                                        <p:tav tm="0">
                                          <p:val>
                                            <p:strVal val="1+#ppt_w/2"/>
                                          </p:val>
                                        </p:tav>
                                        <p:tav tm="100000">
                                          <p:val>
                                            <p:strVal val="#ppt_x"/>
                                          </p:val>
                                        </p:tav>
                                      </p:tavLst>
                                    </p:anim>
                                    <p:anim calcmode="lin" valueType="num">
                                      <p:cBhvr additive="base">
                                        <p:cTn id="24"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grpId="0" nodeType="click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barn(inVertical)">
                                      <p:cBhvr>
                                        <p:cTn id="29" dur="500"/>
                                        <p:tgtEl>
                                          <p:spTgt spid="7"/>
                                        </p:tgtEl>
                                      </p:cBhvr>
                                    </p:animEffect>
                                  </p:childTnLst>
                                </p:cTn>
                              </p:par>
                            </p:childTnLst>
                          </p:cTn>
                        </p:par>
                      </p:childTnLst>
                    </p:cTn>
                  </p:par>
                  <p:par>
                    <p:cTn id="30" fill="hold">
                      <p:stCondLst>
                        <p:cond delay="indefinite"/>
                      </p:stCondLst>
                      <p:childTnLst>
                        <p:par>
                          <p:cTn id="31" fill="hold">
                            <p:stCondLst>
                              <p:cond delay="0"/>
                            </p:stCondLst>
                            <p:childTnLst>
                              <p:par>
                                <p:cTn id="32" presetID="16" presetClass="entr" presetSubtype="21" fill="hold" grpId="0" nodeType="click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barn(inVertical)">
                                      <p:cBhvr>
                                        <p:cTn id="3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1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testo 2"/>
          <p:cNvSpPr>
            <a:spLocks noGrp="1"/>
          </p:cNvSpPr>
          <p:nvPr>
            <p:ph type="body" idx="1"/>
          </p:nvPr>
        </p:nvSpPr>
        <p:spPr>
          <a:xfrm>
            <a:off x="1041374" y="878402"/>
            <a:ext cx="4649787" cy="576262"/>
          </a:xfrm>
        </p:spPr>
        <p:txBody>
          <a:bodyPr/>
          <a:lstStyle/>
          <a:p>
            <a:r>
              <a:rPr lang="it-IT" i="1" dirty="0" err="1" smtClean="0">
                <a:solidFill>
                  <a:schemeClr val="accent4">
                    <a:lumMod val="50000"/>
                  </a:schemeClr>
                </a:solidFill>
              </a:rPr>
              <a:t>Eido</a:t>
            </a:r>
            <a:r>
              <a:rPr lang="it-IT" dirty="0" err="1" smtClean="0">
                <a:solidFill>
                  <a:schemeClr val="accent4">
                    <a:lumMod val="50000"/>
                  </a:schemeClr>
                </a:solidFill>
              </a:rPr>
              <a:t>graphic</a:t>
            </a:r>
            <a:r>
              <a:rPr lang="it-IT" dirty="0" smtClean="0">
                <a:solidFill>
                  <a:schemeClr val="accent4">
                    <a:lumMod val="50000"/>
                  </a:schemeClr>
                </a:solidFill>
              </a:rPr>
              <a:t> </a:t>
            </a:r>
            <a:r>
              <a:rPr lang="it-IT" dirty="0" err="1" smtClean="0">
                <a:solidFill>
                  <a:schemeClr val="accent4">
                    <a:lumMod val="50000"/>
                  </a:schemeClr>
                </a:solidFill>
              </a:rPr>
              <a:t>predicates</a:t>
            </a:r>
            <a:endParaRPr lang="it-IT" dirty="0">
              <a:solidFill>
                <a:schemeClr val="accent4">
                  <a:lumMod val="50000"/>
                </a:schemeClr>
              </a:solidFill>
            </a:endParaRPr>
          </a:p>
        </p:txBody>
      </p:sp>
      <p:sp>
        <p:nvSpPr>
          <p:cNvPr id="4" name="Segnaposto contenuto 3"/>
          <p:cNvSpPr>
            <a:spLocks noGrp="1"/>
          </p:cNvSpPr>
          <p:nvPr>
            <p:ph sz="half" idx="2"/>
          </p:nvPr>
        </p:nvSpPr>
        <p:spPr>
          <a:xfrm>
            <a:off x="552806" y="2250281"/>
            <a:ext cx="4937655" cy="2357438"/>
          </a:xfrm>
        </p:spPr>
        <p:txBody>
          <a:bodyPr>
            <a:normAutofit/>
          </a:bodyPr>
          <a:lstStyle/>
          <a:p>
            <a:r>
              <a:rPr lang="en-GB" dirty="0">
                <a:solidFill>
                  <a:schemeClr val="tx1"/>
                </a:solidFill>
              </a:rPr>
              <a:t>3</a:t>
            </a:r>
            <a:r>
              <a:rPr lang="en-GB" dirty="0" smtClean="0">
                <a:solidFill>
                  <a:schemeClr val="tx1"/>
                </a:solidFill>
              </a:rPr>
              <a:t>. “In the game of rugby, a </a:t>
            </a:r>
            <a:r>
              <a:rPr lang="en-GB" dirty="0" smtClean="0">
                <a:solidFill>
                  <a:schemeClr val="accent5"/>
                </a:solidFill>
              </a:rPr>
              <a:t>try is worth five points</a:t>
            </a:r>
            <a:r>
              <a:rPr lang="en-GB" dirty="0" smtClean="0">
                <a:solidFill>
                  <a:schemeClr val="tx1"/>
                </a:solidFill>
              </a:rPr>
              <a:t>”.</a:t>
            </a:r>
          </a:p>
          <a:p>
            <a:endParaRPr lang="en-GB" dirty="0" smtClean="0"/>
          </a:p>
          <a:p>
            <a:endParaRPr lang="en-GB" dirty="0" smtClean="0"/>
          </a:p>
          <a:p>
            <a:r>
              <a:rPr lang="en-GB" dirty="0" smtClean="0">
                <a:solidFill>
                  <a:schemeClr val="accent6"/>
                </a:solidFill>
              </a:rPr>
              <a:t>8</a:t>
            </a:r>
            <a:r>
              <a:rPr lang="en-GB" dirty="0" smtClean="0">
                <a:solidFill>
                  <a:srgbClr val="FF0000"/>
                </a:solidFill>
              </a:rPr>
              <a:t>*</a:t>
            </a:r>
            <a:r>
              <a:rPr lang="en-GB" dirty="0" smtClean="0">
                <a:solidFill>
                  <a:schemeClr val="tx1"/>
                </a:solidFill>
              </a:rPr>
              <a:t>. “In the game of rugby, a try</a:t>
            </a:r>
            <a:r>
              <a:rPr lang="en-GB" dirty="0" smtClean="0"/>
              <a:t> </a:t>
            </a:r>
            <a:r>
              <a:rPr lang="en-GB" dirty="0" smtClean="0">
                <a:solidFill>
                  <a:schemeClr val="accent6"/>
                </a:solidFill>
              </a:rPr>
              <a:t>turns the tide of the game</a:t>
            </a:r>
            <a:r>
              <a:rPr lang="en-GB" dirty="0" smtClean="0">
                <a:solidFill>
                  <a:schemeClr val="tx1"/>
                </a:solidFill>
              </a:rPr>
              <a:t>”.</a:t>
            </a:r>
            <a:endParaRPr lang="en-GB" dirty="0">
              <a:solidFill>
                <a:schemeClr val="tx1"/>
              </a:solidFill>
            </a:endParaRPr>
          </a:p>
        </p:txBody>
      </p:sp>
      <p:sp>
        <p:nvSpPr>
          <p:cNvPr id="5" name="Segnaposto testo 4"/>
          <p:cNvSpPr>
            <a:spLocks noGrp="1"/>
          </p:cNvSpPr>
          <p:nvPr>
            <p:ph type="body" sz="quarter" idx="3"/>
          </p:nvPr>
        </p:nvSpPr>
        <p:spPr>
          <a:xfrm>
            <a:off x="6173502" y="883146"/>
            <a:ext cx="4665134" cy="576262"/>
          </a:xfrm>
        </p:spPr>
        <p:txBody>
          <a:bodyPr/>
          <a:lstStyle/>
          <a:p>
            <a:r>
              <a:rPr lang="it-IT" i="1" dirty="0" err="1" smtClean="0">
                <a:solidFill>
                  <a:schemeClr val="accent4">
                    <a:lumMod val="50000"/>
                  </a:schemeClr>
                </a:solidFill>
              </a:rPr>
              <a:t>Idio</a:t>
            </a:r>
            <a:r>
              <a:rPr lang="it-IT" dirty="0" err="1" smtClean="0">
                <a:solidFill>
                  <a:schemeClr val="accent4">
                    <a:lumMod val="50000"/>
                  </a:schemeClr>
                </a:solidFill>
              </a:rPr>
              <a:t>graphic</a:t>
            </a:r>
            <a:r>
              <a:rPr lang="it-IT" dirty="0" smtClean="0">
                <a:solidFill>
                  <a:schemeClr val="accent4">
                    <a:lumMod val="50000"/>
                  </a:schemeClr>
                </a:solidFill>
              </a:rPr>
              <a:t> </a:t>
            </a:r>
            <a:r>
              <a:rPr lang="it-IT" dirty="0" err="1" smtClean="0">
                <a:solidFill>
                  <a:schemeClr val="accent4">
                    <a:lumMod val="50000"/>
                  </a:schemeClr>
                </a:solidFill>
              </a:rPr>
              <a:t>predicates</a:t>
            </a:r>
            <a:endParaRPr lang="it-IT" dirty="0">
              <a:solidFill>
                <a:schemeClr val="accent4">
                  <a:lumMod val="50000"/>
                </a:schemeClr>
              </a:solidFill>
            </a:endParaRPr>
          </a:p>
        </p:txBody>
      </p:sp>
      <p:sp>
        <p:nvSpPr>
          <p:cNvPr id="6" name="Segnaposto contenuto 5"/>
          <p:cNvSpPr>
            <a:spLocks noGrp="1"/>
          </p:cNvSpPr>
          <p:nvPr>
            <p:ph sz="quarter" idx="4"/>
          </p:nvPr>
        </p:nvSpPr>
        <p:spPr>
          <a:xfrm>
            <a:off x="6387594" y="2194966"/>
            <a:ext cx="4929188" cy="2647951"/>
          </a:xfrm>
        </p:spPr>
        <p:txBody>
          <a:bodyPr>
            <a:normAutofit/>
          </a:bodyPr>
          <a:lstStyle/>
          <a:p>
            <a:r>
              <a:rPr lang="en-GB" dirty="0" smtClean="0">
                <a:solidFill>
                  <a:schemeClr val="tx1"/>
                </a:solidFill>
              </a:rPr>
              <a:t>7. “</a:t>
            </a:r>
            <a:r>
              <a:rPr lang="en-GB" dirty="0" err="1" smtClean="0">
                <a:solidFill>
                  <a:schemeClr val="tx1"/>
                </a:solidFill>
              </a:rPr>
              <a:t>Goromaru’s</a:t>
            </a:r>
            <a:r>
              <a:rPr lang="en-GB" dirty="0" smtClean="0">
                <a:solidFill>
                  <a:schemeClr val="tx1"/>
                </a:solidFill>
              </a:rPr>
              <a:t> try in South Africa v. Japan match on last Saturday </a:t>
            </a:r>
            <a:r>
              <a:rPr lang="en-GB" dirty="0" smtClean="0">
                <a:solidFill>
                  <a:schemeClr val="accent5"/>
                </a:solidFill>
              </a:rPr>
              <a:t>was worth five points</a:t>
            </a:r>
            <a:r>
              <a:rPr lang="en-GB" dirty="0" smtClean="0">
                <a:solidFill>
                  <a:schemeClr val="tx1"/>
                </a:solidFill>
              </a:rPr>
              <a:t>”.</a:t>
            </a:r>
          </a:p>
          <a:p>
            <a:endParaRPr lang="en-GB" dirty="0" smtClean="0"/>
          </a:p>
          <a:p>
            <a:r>
              <a:rPr lang="en-GB" dirty="0">
                <a:solidFill>
                  <a:schemeClr val="tx1"/>
                </a:solidFill>
              </a:rPr>
              <a:t>4</a:t>
            </a:r>
            <a:r>
              <a:rPr lang="en-GB" dirty="0" smtClean="0">
                <a:solidFill>
                  <a:schemeClr val="tx1"/>
                </a:solidFill>
              </a:rPr>
              <a:t>. “</a:t>
            </a:r>
            <a:r>
              <a:rPr lang="en-GB" dirty="0" err="1" smtClean="0">
                <a:solidFill>
                  <a:schemeClr val="tx1"/>
                </a:solidFill>
              </a:rPr>
              <a:t>Goromaru’s</a:t>
            </a:r>
            <a:r>
              <a:rPr lang="en-GB" dirty="0" smtClean="0">
                <a:solidFill>
                  <a:schemeClr val="tx1"/>
                </a:solidFill>
              </a:rPr>
              <a:t> try in South Africa v. Japan match on last Saturday </a:t>
            </a:r>
            <a:r>
              <a:rPr lang="en-GB" dirty="0" smtClean="0">
                <a:solidFill>
                  <a:schemeClr val="accent5"/>
                </a:solidFill>
              </a:rPr>
              <a:t>turned the tide of the game</a:t>
            </a:r>
            <a:r>
              <a:rPr lang="en-GB" dirty="0" smtClean="0">
                <a:solidFill>
                  <a:schemeClr val="tx1"/>
                </a:solidFill>
              </a:rPr>
              <a:t>”.</a:t>
            </a:r>
            <a:r>
              <a:rPr lang="en-GB" dirty="0" smtClean="0"/>
              <a:t> </a:t>
            </a:r>
            <a:endParaRPr lang="en-GB" dirty="0"/>
          </a:p>
        </p:txBody>
      </p:sp>
      <p:sp>
        <p:nvSpPr>
          <p:cNvPr id="8" name="Freccia a destra 7"/>
          <p:cNvSpPr/>
          <p:nvPr/>
        </p:nvSpPr>
        <p:spPr>
          <a:xfrm>
            <a:off x="5497157" y="2409258"/>
            <a:ext cx="883740" cy="44787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nvGrpSpPr>
          <p:cNvPr id="19" name="Gruppo 18"/>
          <p:cNvGrpSpPr/>
          <p:nvPr/>
        </p:nvGrpSpPr>
        <p:grpSpPr>
          <a:xfrm>
            <a:off x="5459002" y="3715697"/>
            <a:ext cx="883740" cy="840165"/>
            <a:chOff x="5459002" y="3715697"/>
            <a:chExt cx="883740" cy="840165"/>
          </a:xfrm>
          <a:solidFill>
            <a:srgbClr val="FF0000"/>
          </a:solidFill>
        </p:grpSpPr>
        <p:sp>
          <p:nvSpPr>
            <p:cNvPr id="9" name="Freccia a destra 8"/>
            <p:cNvSpPr/>
            <p:nvPr/>
          </p:nvSpPr>
          <p:spPr>
            <a:xfrm rot="10800000">
              <a:off x="5459002" y="3911844"/>
              <a:ext cx="883740" cy="447870"/>
            </a:xfrm>
            <a:prstGeom prst="rightArrow">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2" name="Dati 11"/>
            <p:cNvSpPr/>
            <p:nvPr/>
          </p:nvSpPr>
          <p:spPr>
            <a:xfrm rot="1000887">
              <a:off x="5806449" y="3715697"/>
              <a:ext cx="251765" cy="84016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321 w 8000"/>
                <a:gd name="connsiteY0" fmla="*/ 10630 h 10630"/>
                <a:gd name="connsiteX1" fmla="*/ 0 w 8000"/>
                <a:gd name="connsiteY1" fmla="*/ 0 h 10630"/>
                <a:gd name="connsiteX2" fmla="*/ 8000 w 8000"/>
                <a:gd name="connsiteY2" fmla="*/ 0 h 10630"/>
                <a:gd name="connsiteX3" fmla="*/ 6000 w 8000"/>
                <a:gd name="connsiteY3" fmla="*/ 10000 h 10630"/>
                <a:gd name="connsiteX4" fmla="*/ 321 w 8000"/>
                <a:gd name="connsiteY4" fmla="*/ 10630 h 10630"/>
                <a:gd name="connsiteX0" fmla="*/ 0 w 9599"/>
                <a:gd name="connsiteY0" fmla="*/ 10000 h 10000"/>
                <a:gd name="connsiteX1" fmla="*/ 2708 w 9599"/>
                <a:gd name="connsiteY1" fmla="*/ 635 h 10000"/>
                <a:gd name="connsiteX2" fmla="*/ 9599 w 9599"/>
                <a:gd name="connsiteY2" fmla="*/ 0 h 10000"/>
                <a:gd name="connsiteX3" fmla="*/ 7099 w 9599"/>
                <a:gd name="connsiteY3" fmla="*/ 9407 h 10000"/>
                <a:gd name="connsiteX4" fmla="*/ 0 w 9599"/>
                <a:gd name="connsiteY4" fmla="*/ 10000 h 10000"/>
                <a:gd name="connsiteX0" fmla="*/ 0 w 10000"/>
                <a:gd name="connsiteY0" fmla="*/ 10000 h 10000"/>
                <a:gd name="connsiteX1" fmla="*/ 2655 w 10000"/>
                <a:gd name="connsiteY1" fmla="*/ 653 h 10000"/>
                <a:gd name="connsiteX2" fmla="*/ 10000 w 10000"/>
                <a:gd name="connsiteY2" fmla="*/ 0 h 10000"/>
                <a:gd name="connsiteX3" fmla="*/ 7396 w 10000"/>
                <a:gd name="connsiteY3" fmla="*/ 9407 h 10000"/>
                <a:gd name="connsiteX4" fmla="*/ 0 w 10000"/>
                <a:gd name="connsiteY4" fmla="*/ 10000 h 10000"/>
                <a:gd name="connsiteX0" fmla="*/ 0 w 10349"/>
                <a:gd name="connsiteY0" fmla="*/ 10236 h 10236"/>
                <a:gd name="connsiteX1" fmla="*/ 3004 w 10349"/>
                <a:gd name="connsiteY1" fmla="*/ 653 h 10236"/>
                <a:gd name="connsiteX2" fmla="*/ 10349 w 10349"/>
                <a:gd name="connsiteY2" fmla="*/ 0 h 10236"/>
                <a:gd name="connsiteX3" fmla="*/ 7745 w 10349"/>
                <a:gd name="connsiteY3" fmla="*/ 9407 h 10236"/>
                <a:gd name="connsiteX4" fmla="*/ 0 w 10349"/>
                <a:gd name="connsiteY4" fmla="*/ 10236 h 10236"/>
                <a:gd name="connsiteX0" fmla="*/ 0 w 10399"/>
                <a:gd name="connsiteY0" fmla="*/ 10176 h 10176"/>
                <a:gd name="connsiteX1" fmla="*/ 3054 w 10399"/>
                <a:gd name="connsiteY1" fmla="*/ 653 h 10176"/>
                <a:gd name="connsiteX2" fmla="*/ 10399 w 10399"/>
                <a:gd name="connsiteY2" fmla="*/ 0 h 10176"/>
                <a:gd name="connsiteX3" fmla="*/ 7795 w 10399"/>
                <a:gd name="connsiteY3" fmla="*/ 9407 h 10176"/>
                <a:gd name="connsiteX4" fmla="*/ 0 w 10399"/>
                <a:gd name="connsiteY4" fmla="*/ 10176 h 10176"/>
                <a:gd name="connsiteX0" fmla="*/ 0 w 10399"/>
                <a:gd name="connsiteY0" fmla="*/ 10176 h 10176"/>
                <a:gd name="connsiteX1" fmla="*/ 3132 w 10399"/>
                <a:gd name="connsiteY1" fmla="*/ 749 h 10176"/>
                <a:gd name="connsiteX2" fmla="*/ 10399 w 10399"/>
                <a:gd name="connsiteY2" fmla="*/ 0 h 10176"/>
                <a:gd name="connsiteX3" fmla="*/ 7795 w 10399"/>
                <a:gd name="connsiteY3" fmla="*/ 9407 h 10176"/>
                <a:gd name="connsiteX4" fmla="*/ 0 w 10399"/>
                <a:gd name="connsiteY4" fmla="*/ 10176 h 10176"/>
                <a:gd name="connsiteX0" fmla="*/ 0 w 10658"/>
                <a:gd name="connsiteY0" fmla="*/ 10205 h 10205"/>
                <a:gd name="connsiteX1" fmla="*/ 3391 w 10658"/>
                <a:gd name="connsiteY1" fmla="*/ 749 h 10205"/>
                <a:gd name="connsiteX2" fmla="*/ 10658 w 10658"/>
                <a:gd name="connsiteY2" fmla="*/ 0 h 10205"/>
                <a:gd name="connsiteX3" fmla="*/ 8054 w 10658"/>
                <a:gd name="connsiteY3" fmla="*/ 9407 h 10205"/>
                <a:gd name="connsiteX4" fmla="*/ 0 w 10658"/>
                <a:gd name="connsiteY4" fmla="*/ 10205 h 10205"/>
                <a:gd name="connsiteX0" fmla="*/ 0 w 10840"/>
                <a:gd name="connsiteY0" fmla="*/ 10330 h 10330"/>
                <a:gd name="connsiteX1" fmla="*/ 3573 w 10840"/>
                <a:gd name="connsiteY1" fmla="*/ 749 h 10330"/>
                <a:gd name="connsiteX2" fmla="*/ 10840 w 10840"/>
                <a:gd name="connsiteY2" fmla="*/ 0 h 10330"/>
                <a:gd name="connsiteX3" fmla="*/ 8236 w 10840"/>
                <a:gd name="connsiteY3" fmla="*/ 9407 h 10330"/>
                <a:gd name="connsiteX4" fmla="*/ 0 w 10840"/>
                <a:gd name="connsiteY4" fmla="*/ 10330 h 10330"/>
                <a:gd name="connsiteX0" fmla="*/ 0 w 10269"/>
                <a:gd name="connsiteY0" fmla="*/ 10162 h 10162"/>
                <a:gd name="connsiteX1" fmla="*/ 3002 w 10269"/>
                <a:gd name="connsiteY1" fmla="*/ 749 h 10162"/>
                <a:gd name="connsiteX2" fmla="*/ 10269 w 10269"/>
                <a:gd name="connsiteY2" fmla="*/ 0 h 10162"/>
                <a:gd name="connsiteX3" fmla="*/ 7665 w 10269"/>
                <a:gd name="connsiteY3" fmla="*/ 9407 h 10162"/>
                <a:gd name="connsiteX4" fmla="*/ 0 w 10269"/>
                <a:gd name="connsiteY4" fmla="*/ 10162 h 101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9" h="10162">
                  <a:moveTo>
                    <a:pt x="0" y="10162"/>
                  </a:moveTo>
                  <a:lnTo>
                    <a:pt x="3002" y="749"/>
                  </a:lnTo>
                  <a:lnTo>
                    <a:pt x="10269" y="0"/>
                  </a:lnTo>
                  <a:lnTo>
                    <a:pt x="7665" y="9407"/>
                  </a:lnTo>
                  <a:lnTo>
                    <a:pt x="0" y="10162"/>
                  </a:lnTo>
                  <a:close/>
                </a:path>
              </a:pathLst>
            </a:cu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sp>
        <p:nvSpPr>
          <p:cNvPr id="13" name="CasellaDiTesto 12"/>
          <p:cNvSpPr txBox="1"/>
          <p:nvPr/>
        </p:nvSpPr>
        <p:spPr>
          <a:xfrm>
            <a:off x="972079" y="130464"/>
            <a:ext cx="10048346" cy="338554"/>
          </a:xfrm>
          <a:prstGeom prst="rect">
            <a:avLst/>
          </a:prstGeom>
          <a:noFill/>
        </p:spPr>
        <p:txBody>
          <a:bodyPr wrap="square" rtlCol="0">
            <a:spAutoFit/>
          </a:bodyPr>
          <a:lstStyle/>
          <a:p>
            <a:r>
              <a:rPr lang="en-GB" sz="1600" dirty="0">
                <a:solidFill>
                  <a:schemeClr val="accent3">
                    <a:lumMod val="75000"/>
                  </a:schemeClr>
                </a:solidFill>
              </a:rPr>
              <a:t>2</a:t>
            </a:r>
            <a:r>
              <a:rPr lang="en-GB" sz="1600" dirty="0" smtClean="0">
                <a:solidFill>
                  <a:schemeClr val="accent3">
                    <a:lumMod val="75000"/>
                  </a:schemeClr>
                </a:solidFill>
              </a:rPr>
              <a:t>. Properties being transmitted: an asymmetry between </a:t>
            </a:r>
            <a:r>
              <a:rPr lang="en-GB" sz="1600" i="1" dirty="0" smtClean="0">
                <a:solidFill>
                  <a:schemeClr val="accent3">
                    <a:lumMod val="75000"/>
                  </a:schemeClr>
                </a:solidFill>
              </a:rPr>
              <a:t>eidographic</a:t>
            </a:r>
            <a:r>
              <a:rPr lang="en-GB" sz="1600" dirty="0" smtClean="0">
                <a:solidFill>
                  <a:schemeClr val="accent3">
                    <a:lumMod val="75000"/>
                  </a:schemeClr>
                </a:solidFill>
              </a:rPr>
              <a:t> and </a:t>
            </a:r>
            <a:r>
              <a:rPr lang="en-GB" sz="1600" i="1" dirty="0" smtClean="0">
                <a:solidFill>
                  <a:schemeClr val="accent3">
                    <a:lumMod val="75000"/>
                  </a:schemeClr>
                </a:solidFill>
              </a:rPr>
              <a:t>idiographic </a:t>
            </a:r>
            <a:r>
              <a:rPr lang="en-GB" sz="1600" dirty="0" smtClean="0">
                <a:solidFill>
                  <a:schemeClr val="accent3">
                    <a:lumMod val="75000"/>
                  </a:schemeClr>
                </a:solidFill>
              </a:rPr>
              <a:t>predicates </a:t>
            </a:r>
            <a:endParaRPr lang="en-GB" sz="1600" dirty="0">
              <a:solidFill>
                <a:schemeClr val="accent3">
                  <a:lumMod val="75000"/>
                </a:schemeClr>
              </a:solidFill>
            </a:endParaRPr>
          </a:p>
        </p:txBody>
      </p:sp>
      <p:sp>
        <p:nvSpPr>
          <p:cNvPr id="11" name="CasellaDiTesto 10"/>
          <p:cNvSpPr txBox="1"/>
          <p:nvPr/>
        </p:nvSpPr>
        <p:spPr>
          <a:xfrm>
            <a:off x="10113818" y="130464"/>
            <a:ext cx="1440872" cy="338554"/>
          </a:xfrm>
          <a:prstGeom prst="rect">
            <a:avLst/>
          </a:prstGeom>
          <a:noFill/>
        </p:spPr>
        <p:txBody>
          <a:bodyPr wrap="square" rtlCol="0">
            <a:spAutoFit/>
          </a:bodyPr>
          <a:lstStyle/>
          <a:p>
            <a:pPr algn="r"/>
            <a:r>
              <a:rPr lang="it-IT" sz="1600" dirty="0" smtClean="0">
                <a:solidFill>
                  <a:schemeClr val="accent3">
                    <a:lumMod val="75000"/>
                  </a:schemeClr>
                </a:solidFill>
              </a:rPr>
              <a:t>7 </a:t>
            </a:r>
            <a:r>
              <a:rPr lang="it-IT" sz="1600" dirty="0">
                <a:solidFill>
                  <a:schemeClr val="accent3">
                    <a:lumMod val="75000"/>
                  </a:schemeClr>
                </a:solidFill>
              </a:rPr>
              <a:t>of </a:t>
            </a:r>
            <a:r>
              <a:rPr lang="it-IT" sz="1600" dirty="0" smtClean="0">
                <a:solidFill>
                  <a:schemeClr val="accent3">
                    <a:lumMod val="75000"/>
                  </a:schemeClr>
                </a:solidFill>
              </a:rPr>
              <a:t>20</a:t>
            </a:r>
            <a:endParaRPr lang="it-IT" sz="1600" dirty="0">
              <a:solidFill>
                <a:schemeClr val="accent3">
                  <a:lumMod val="75000"/>
                </a:schemeClr>
              </a:solidFill>
            </a:endParaRPr>
          </a:p>
        </p:txBody>
      </p:sp>
    </p:spTree>
    <p:extLst>
      <p:ext uri="{BB962C8B-B14F-4D97-AF65-F5344CB8AC3E}">
        <p14:creationId xmlns:p14="http://schemas.microsoft.com/office/powerpoint/2010/main" val="232774312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additive="base">
                                        <p:cTn id="13" dur="500" fill="hold"/>
                                        <p:tgtEl>
                                          <p:spTgt spid="5">
                                            <p:txEl>
                                              <p:pRg st="0" end="0"/>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 calcmode="lin" valueType="num">
                                      <p:cBhvr additive="base">
                                        <p:cTn id="19" dur="500" fill="hold"/>
                                        <p:tgtEl>
                                          <p:spTgt spid="4">
                                            <p:txEl>
                                              <p:pRg st="0" end="0"/>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left)">
                                      <p:cBhvr>
                                        <p:cTn id="25" dur="500"/>
                                        <p:tgtEl>
                                          <p:spTgt spid="8"/>
                                        </p:tgtEl>
                                      </p:cBhvr>
                                    </p:animEffect>
                                  </p:childTnLst>
                                </p:cTn>
                              </p:par>
                            </p:childTnLst>
                          </p:cTn>
                        </p:par>
                      </p:childTnLst>
                    </p:cTn>
                  </p:par>
                  <p:par>
                    <p:cTn id="26" fill="hold">
                      <p:stCondLst>
                        <p:cond delay="indefinite"/>
                      </p:stCondLst>
                      <p:childTnLst>
                        <p:par>
                          <p:cTn id="27" fill="hold">
                            <p:stCondLst>
                              <p:cond delay="0"/>
                            </p:stCondLst>
                            <p:childTnLst>
                              <p:par>
                                <p:cTn id="28" presetID="2" presetClass="entr" presetSubtype="2" fill="hold" grpId="0" nodeType="clickEffect">
                                  <p:stCondLst>
                                    <p:cond delay="0"/>
                                  </p:stCondLst>
                                  <p:childTnLst>
                                    <p:set>
                                      <p:cBhvr>
                                        <p:cTn id="29" dur="1" fill="hold">
                                          <p:stCondLst>
                                            <p:cond delay="0"/>
                                          </p:stCondLst>
                                        </p:cTn>
                                        <p:tgtEl>
                                          <p:spTgt spid="6">
                                            <p:txEl>
                                              <p:pRg st="0" end="0"/>
                                            </p:txEl>
                                          </p:spTgt>
                                        </p:tgtEl>
                                        <p:attrNameLst>
                                          <p:attrName>style.visibility</p:attrName>
                                        </p:attrNameLst>
                                      </p:cBhvr>
                                      <p:to>
                                        <p:strVal val="visible"/>
                                      </p:to>
                                    </p:set>
                                    <p:anim calcmode="lin" valueType="num">
                                      <p:cBhvr additive="base">
                                        <p:cTn id="30" dur="500" fill="hold"/>
                                        <p:tgtEl>
                                          <p:spTgt spid="6">
                                            <p:txEl>
                                              <p:pRg st="0" end="0"/>
                                            </p:txEl>
                                          </p:spTgt>
                                        </p:tgtEl>
                                        <p:attrNameLst>
                                          <p:attrName>ppt_x</p:attrName>
                                        </p:attrNameLst>
                                      </p:cBhvr>
                                      <p:tavLst>
                                        <p:tav tm="0">
                                          <p:val>
                                            <p:strVal val="1+#ppt_w/2"/>
                                          </p:val>
                                        </p:tav>
                                        <p:tav tm="100000">
                                          <p:val>
                                            <p:strVal val="#ppt_x"/>
                                          </p:val>
                                        </p:tav>
                                      </p:tavLst>
                                    </p:anim>
                                    <p:anim calcmode="lin" valueType="num">
                                      <p:cBhvr additive="base">
                                        <p:cTn id="31" dur="500" fill="hold"/>
                                        <p:tgtEl>
                                          <p:spTgt spid="6">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2" fill="hold" grpId="0" nodeType="clickEffect">
                                  <p:stCondLst>
                                    <p:cond delay="0"/>
                                  </p:stCondLst>
                                  <p:childTnLst>
                                    <p:set>
                                      <p:cBhvr>
                                        <p:cTn id="35" dur="1" fill="hold">
                                          <p:stCondLst>
                                            <p:cond delay="0"/>
                                          </p:stCondLst>
                                        </p:cTn>
                                        <p:tgtEl>
                                          <p:spTgt spid="6">
                                            <p:txEl>
                                              <p:pRg st="2" end="2"/>
                                            </p:txEl>
                                          </p:spTgt>
                                        </p:tgtEl>
                                        <p:attrNameLst>
                                          <p:attrName>style.visibility</p:attrName>
                                        </p:attrNameLst>
                                      </p:cBhvr>
                                      <p:to>
                                        <p:strVal val="visible"/>
                                      </p:to>
                                    </p:set>
                                    <p:anim calcmode="lin" valueType="num">
                                      <p:cBhvr additive="base">
                                        <p:cTn id="36" dur="500" fill="hold"/>
                                        <p:tgtEl>
                                          <p:spTgt spid="6">
                                            <p:txEl>
                                              <p:pRg st="2" end="2"/>
                                            </p:txEl>
                                          </p:spTgt>
                                        </p:tgtEl>
                                        <p:attrNameLst>
                                          <p:attrName>ppt_x</p:attrName>
                                        </p:attrNameLst>
                                      </p:cBhvr>
                                      <p:tavLst>
                                        <p:tav tm="0">
                                          <p:val>
                                            <p:strVal val="1+#ppt_w/2"/>
                                          </p:val>
                                        </p:tav>
                                        <p:tav tm="100000">
                                          <p:val>
                                            <p:strVal val="#ppt_x"/>
                                          </p:val>
                                        </p:tav>
                                      </p:tavLst>
                                    </p:anim>
                                    <p:anim calcmode="lin" valueType="num">
                                      <p:cBhvr additive="base">
                                        <p:cTn id="37" dur="500" fill="hold"/>
                                        <p:tgtEl>
                                          <p:spTgt spid="6">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2" presetClass="entr" presetSubtype="2" fill="hold" nodeType="click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wipe(right)">
                                      <p:cBhvr>
                                        <p:cTn id="42" dur="500"/>
                                        <p:tgtEl>
                                          <p:spTgt spid="19"/>
                                        </p:tgtEl>
                                      </p:cBhvr>
                                    </p:animEffect>
                                  </p:childTnLst>
                                </p:cTn>
                              </p:par>
                            </p:childTnLst>
                          </p:cTn>
                        </p:par>
                      </p:childTnLst>
                    </p:cTn>
                  </p:par>
                  <p:par>
                    <p:cTn id="43" fill="hold">
                      <p:stCondLst>
                        <p:cond delay="indefinite"/>
                      </p:stCondLst>
                      <p:childTnLst>
                        <p:par>
                          <p:cTn id="44" fill="hold">
                            <p:stCondLst>
                              <p:cond delay="0"/>
                            </p:stCondLst>
                            <p:childTnLst>
                              <p:par>
                                <p:cTn id="45" presetID="2" presetClass="entr" presetSubtype="8" fill="hold" grpId="0" nodeType="clickEffect">
                                  <p:stCondLst>
                                    <p:cond delay="0"/>
                                  </p:stCondLst>
                                  <p:childTnLst>
                                    <p:set>
                                      <p:cBhvr>
                                        <p:cTn id="46" dur="1" fill="hold">
                                          <p:stCondLst>
                                            <p:cond delay="0"/>
                                          </p:stCondLst>
                                        </p:cTn>
                                        <p:tgtEl>
                                          <p:spTgt spid="4">
                                            <p:txEl>
                                              <p:pRg st="3" end="3"/>
                                            </p:txEl>
                                          </p:spTgt>
                                        </p:tgtEl>
                                        <p:attrNameLst>
                                          <p:attrName>style.visibility</p:attrName>
                                        </p:attrNameLst>
                                      </p:cBhvr>
                                      <p:to>
                                        <p:strVal val="visible"/>
                                      </p:to>
                                    </p:set>
                                    <p:anim calcmode="lin" valueType="num">
                                      <p:cBhvr additive="base">
                                        <p:cTn id="47" dur="500" fill="hold"/>
                                        <p:tgtEl>
                                          <p:spTgt spid="4">
                                            <p:txEl>
                                              <p:pRg st="3" end="3"/>
                                            </p:txEl>
                                          </p:spTgt>
                                        </p:tgtEl>
                                        <p:attrNameLst>
                                          <p:attrName>ppt_x</p:attrName>
                                        </p:attrNameLst>
                                      </p:cBhvr>
                                      <p:tavLst>
                                        <p:tav tm="0">
                                          <p:val>
                                            <p:strVal val="0-#ppt_w/2"/>
                                          </p:val>
                                        </p:tav>
                                        <p:tav tm="100000">
                                          <p:val>
                                            <p:strVal val="#ppt_x"/>
                                          </p:val>
                                        </p:tav>
                                      </p:tavLst>
                                    </p:anim>
                                    <p:anim calcmode="lin" valueType="num">
                                      <p:cBhvr additive="base">
                                        <p:cTn id="48" dur="500" fill="hold"/>
                                        <p:tgtEl>
                                          <p:spTgt spid="4">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uiExpand="1" build="p"/>
      <p:bldP spid="5" grpId="0" build="p"/>
      <p:bldP spid="6" grpId="0" uiExpand="1" build="p"/>
      <p:bldP spid="8" grpId="0" animBg="1"/>
    </p:bldLst>
  </p:timing>
</p:sld>
</file>

<file path=ppt/theme/theme1.xml><?xml version="1.0" encoding="utf-8"?>
<a:theme xmlns:a="http://schemas.openxmlformats.org/drawingml/2006/main" name="Sezione">
  <a:themeElements>
    <a:clrScheme name="Sezione">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ezione">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ezion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Slice</Template>
  <TotalTime>10632</TotalTime>
  <Words>1901</Words>
  <Application>Microsoft Office PowerPoint</Application>
  <PresentationFormat>Widescreen</PresentationFormat>
  <Paragraphs>217</Paragraphs>
  <Slides>23</Slides>
  <Notes>5</Notes>
  <HiddenSlides>0</HiddenSlides>
  <MMClips>0</MMClips>
  <ScaleCrop>false</ScaleCrop>
  <HeadingPairs>
    <vt:vector size="6" baseType="variant">
      <vt:variant>
        <vt:lpstr>Caratteri utilizzati</vt:lpstr>
      </vt:variant>
      <vt:variant>
        <vt:i4>5</vt:i4>
      </vt:variant>
      <vt:variant>
        <vt:lpstr>Tema</vt:lpstr>
      </vt:variant>
      <vt:variant>
        <vt:i4>1</vt:i4>
      </vt:variant>
      <vt:variant>
        <vt:lpstr>Titoli diapositive</vt:lpstr>
      </vt:variant>
      <vt:variant>
        <vt:i4>23</vt:i4>
      </vt:variant>
    </vt:vector>
  </HeadingPairs>
  <TitlesOfParts>
    <vt:vector size="29" baseType="lpstr">
      <vt:lpstr>Athenian</vt:lpstr>
      <vt:lpstr>Calibri</vt:lpstr>
      <vt:lpstr>Century Gothic</vt:lpstr>
      <vt:lpstr>Times New Roman</vt:lpstr>
      <vt:lpstr>Wingdings 3</vt:lpstr>
      <vt:lpstr>Sezione</vt:lpstr>
      <vt:lpstr>Gdańsk, 3/12/2015</vt:lpstr>
      <vt:lpstr>Presentazione standard di PowerPoint</vt:lpstr>
      <vt:lpstr>1. Eidographic predicates  vs.  idiographic predicates</vt:lpstr>
      <vt:lpstr>“The faithful dog - why should I strive  to speak his merits, while they live  in every breast, and man's best friend  does often at his heels attend.”  (The New-York Literary Journal, volume 4, 1821)</vt:lpstr>
      <vt:lpstr>Type vs. token paradigm</vt:lpstr>
      <vt:lpstr>“What are the characteristic circumstances in which we postulate a type?”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The type of an institutional act is the (necessary) causa prima of the effects of its tokens; every token is a (contingent) causa secunda of those effects: a causa secunda that “triggers” the effects determined by the type. </vt:lpstr>
      <vt:lpstr>Presentazione standard di PowerPoint</vt:lpstr>
      <vt:lpstr>Presentazione standard di PowerPoint</vt:lpstr>
      <vt:lpstr>Presentazione standard di PowerPoint</vt:lpstr>
      <vt:lpstr>Negative atypicalness and normative impossibility</vt:lpstr>
      <vt:lpstr>Presentazione standard di PowerPoint</vt:lpstr>
      <vt:lpstr>Presentazione standard di PowerPoint</vt:lpstr>
      <vt:lpstr>Presentazione standard di PowerPoint</vt:lpstr>
      <vt:lpstr>Presentazione standard di PowerPoint</vt:lpstr>
      <vt:lpstr>Presentazione standard di PowerPoint</vt:lpstr>
      <vt:lpstr>"Poloniae amplissimi regni .. Typus geographicum"</vt:lpstr>
    </vt:vector>
  </TitlesOfParts>
  <Company>Università di Milano-Bicocca - DSG</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Fourth Conference of the European Network on Social Ontology (ENSO IV) Palermo 24 – 26 | 9 | 2015</dc:title>
  <dc:creator>Lorenzo Passerini Glazel</dc:creator>
  <cp:lastModifiedBy>Lorenzo Passerini Glazel</cp:lastModifiedBy>
  <cp:revision>131</cp:revision>
  <dcterms:created xsi:type="dcterms:W3CDTF">2015-09-21T08:12:51Z</dcterms:created>
  <dcterms:modified xsi:type="dcterms:W3CDTF">2015-12-03T15:19:14Z</dcterms:modified>
</cp:coreProperties>
</file>