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263" r:id="rId4"/>
    <p:sldId id="266" r:id="rId5"/>
    <p:sldId id="267" r:id="rId6"/>
    <p:sldId id="264" r:id="rId7"/>
    <p:sldId id="268" r:id="rId8"/>
    <p:sldId id="257" r:id="rId9"/>
    <p:sldId id="269" r:id="rId10"/>
    <p:sldId id="258" r:id="rId11"/>
    <p:sldId id="259" r:id="rId12"/>
    <p:sldId id="261" r:id="rId13"/>
    <p:sldId id="262" r:id="rId14"/>
    <p:sldId id="270" r:id="rId15"/>
    <p:sldId id="271" r:id="rId16"/>
    <p:sldId id="272" r:id="rId17"/>
    <p:sldId id="265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A"/>
    <a:srgbClr val="FA0000"/>
    <a:srgbClr val="EBE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106" y="17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F67D0-2A35-41E4-B4DC-54F09EDE9192}" type="datetimeFigureOut">
              <a:rPr lang="it-IT" smtClean="0"/>
              <a:t>26/06/2026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7DFC6-BE12-4688-8032-71F316DC7D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811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A780C0-0B44-713C-BED9-54F3FBE6CD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677E252-507F-6E4B-3D6C-D5539A27A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30EC82-DF48-84EC-2675-8409310B8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B349D-C8CB-4FF8-8F1E-095911382EF3}" type="datetime1">
              <a:rPr lang="it-IT" smtClean="0"/>
              <a:t>26/06/2026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0D51D6-4189-01C1-5C2E-087BD3FFB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0BFC90-7AE5-248A-4BCA-09C82D2A7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3584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DB5E75-B742-FCFE-6AFB-7ACD2E9E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98EC09D-1511-1213-D6BF-DD7717693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ACCCED8-5166-6887-3BA6-65027B41A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EC6B-2DB9-4F0C-9E08-D5C57C7D546A}" type="datetime1">
              <a:rPr lang="it-IT" smtClean="0"/>
              <a:t>26/06/2026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015E06-AAA8-D715-37B0-D819EFEBA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508794-829C-9D7E-C770-4D5C2001E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6348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FA521EB-82D5-C9C8-DA88-CB4DF45A02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37F776B-6C47-0693-05E0-105D9E312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B94311-CD1A-98D3-78F5-D84861140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D296-1902-4C88-8C47-058BF5AA8E21}" type="datetime1">
              <a:rPr lang="it-IT" smtClean="0"/>
              <a:t>26/06/2026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D0B0DF-3B47-8293-243B-2E2052E1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B1A6FC-E9D9-FCD1-FC8A-79DF78374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5057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29A764-27E6-A38F-A4FF-A5AB3AD23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2B465A-C716-EB61-F436-6AB53901B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AF58A4-F8E6-894A-B184-9802AB35D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EE5-A4C3-4459-A88C-CC7580EBA046}" type="datetime1">
              <a:rPr lang="it-IT" smtClean="0"/>
              <a:t>26/06/2026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189B6CF-8FC2-E963-E5BB-F421AC91F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1E6E68-A365-36C9-47A9-6D30DBB22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08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A03250-9A16-CB5C-1CE4-B85A25585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E9893D-F567-AC72-7D61-60D4E1998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1C5AC4-D15D-1DF9-F77D-3E6B65269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2ABE-AC01-47CC-B897-2BD8EE369250}" type="datetime1">
              <a:rPr lang="it-IT" smtClean="0"/>
              <a:t>26/06/2026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F3BC22-6FF0-C16B-29C9-AEE2C5CE4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EFFCA9-B510-1726-346A-9C73D2FC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82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5A85E4-8B90-C5A0-78F9-A0DEAF963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8660BD-2712-44FA-942A-E0E1663F19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03A3E77-C710-47C6-A8A4-3DC12037D4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85F2F10-D7E8-B7AC-C2CA-BC5A6014A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3500-28B9-44C5-AFB1-1A847550945D}" type="datetime1">
              <a:rPr lang="it-IT" smtClean="0"/>
              <a:t>26/06/2026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894B03B-36EA-023F-4793-A54A9C79B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5C019EA-8A3E-CC9C-6E53-7998AC9BD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706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35B466-A37F-D8B1-980A-7DE92B455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744C69F-BEED-3A1E-5478-C2FBF9F6A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A0647D-5385-6223-AF0D-4BB9ECA6D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D25ACA6-4A7E-7A16-5DB0-4E52DC5A78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DF08ABD-8D69-CCE3-8387-C3029BC7CE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5119DFE-045E-F09F-5C30-2DCD39B85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9E79F-C0FB-4B3C-8EC5-02A18909BC15}" type="datetime1">
              <a:rPr lang="it-IT" smtClean="0"/>
              <a:t>26/06/2026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26A12A6-7C86-6A44-2118-F4521D287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853B7B1-F9F7-8820-1F80-977DC2C5D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40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825079-85EA-AA17-8D87-986210E50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E258470-681A-A13E-409A-330D5E28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63DEE-E2BA-4A0F-8508-55013BBF37D9}" type="datetime1">
              <a:rPr lang="it-IT" smtClean="0"/>
              <a:t>26/06/2026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F695BAE-BA3D-6AF4-8465-F1538185C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9FF5D61-4EE1-D47F-AF14-E1AFF0AB2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1823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F98D56F-5CC3-0727-1667-534869EF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13E1F-B1B8-4539-870B-5C5BB33033D0}" type="datetime1">
              <a:rPr lang="it-IT" smtClean="0"/>
              <a:t>26/06/2026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4DEE317-29DD-3ACE-DEC8-DDFE36CA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7A415B4-0008-F246-5412-F423A278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935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508277-BE83-7E6F-EF50-BF1E63A2D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83E78C-130B-BC1E-057B-545641297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07E7531-ADD2-B78B-3A75-91C065807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CE30F64-850A-6665-11A0-43F02E2CA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6DDF-15B5-4638-8183-080D2AA88139}" type="datetime1">
              <a:rPr lang="it-IT" smtClean="0"/>
              <a:t>26/06/2026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B78F6D1-0F69-ADD5-0AF5-3B618423B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E67F26-6EFF-01E3-4F77-D9882BF82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348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88796E-791B-58F6-82D1-2708F8007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53D3DC1-F3A3-8EAC-FD4C-DBCF826B95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B7FAC26-7B18-3EFD-8BAA-E5E8ACF17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0DAE64A-A77A-0C6D-EF79-C7F54EE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3770-EDCA-4466-AB62-C1385BACE30A}" type="datetime1">
              <a:rPr lang="it-IT" smtClean="0"/>
              <a:t>26/06/2026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CD74C58-B353-FD7F-27EB-5B1CEB7ED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6A3190-E5CE-6B6D-8429-AF799EBAC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052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2602753-ACA4-1D47-B86D-6DD6599A7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71613F1-BCB8-9912-C930-004C5C5DE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B11874-4458-E475-F1EA-1B27656020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079F03-09B9-41F2-B7B1-C7BCB85233D2}" type="datetime1">
              <a:rPr lang="it-IT" smtClean="0"/>
              <a:t>26/06/2026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D570805-06B3-A85A-8179-17D40A787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EC2930-BD0D-169E-E1BB-EE7F43972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B71150-226A-4106-B27F-51027056DF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27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>
            <a:extLst>
              <a:ext uri="{FF2B5EF4-FFF2-40B4-BE49-F238E27FC236}">
                <a16:creationId xmlns:a16="http://schemas.microsoft.com/office/drawing/2014/main" id="{C170FB8E-41F8-9F52-C1CC-9E9D1A52C25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82F06EA1-98E5-962C-F48B-F2B2A99A5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95808662-97F4-2AB3-F2F6-BA605DFDB152}"/>
                </a:ext>
              </a:extLst>
            </p:cNvPr>
            <p:cNvSpPr txBox="1"/>
            <p:nvPr/>
          </p:nvSpPr>
          <p:spPr>
            <a:xfrm>
              <a:off x="136141" y="1192860"/>
              <a:ext cx="5318620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Microwave-Assisted Spray Carbonation of mineral slurries: Influence of</a:t>
              </a:r>
            </a:p>
            <a:p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Injection Mode and Reaction Parameters on Carbonate Formation</a:t>
              </a:r>
              <a:endParaRPr lang="it-IT" sz="3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C8C2A7E7-FE39-2521-5703-9287A1E96E95}"/>
                </a:ext>
              </a:extLst>
            </p:cNvPr>
            <p:cNvSpPr txBox="1"/>
            <p:nvPr/>
          </p:nvSpPr>
          <p:spPr>
            <a:xfrm>
              <a:off x="0" y="5380672"/>
              <a:ext cx="1218552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Andrea Erroi</a:t>
              </a:r>
              <a:r>
                <a:rPr lang="it-IT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Andrea Rusconi, Marcello Campione</a:t>
              </a:r>
            </a:p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it-IT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Department of </a:t>
              </a:r>
              <a:r>
                <a:rPr lang="it-IT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Environmental</a:t>
              </a:r>
              <a:r>
                <a:rPr lang="it-IT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and Earth Sciences, </a:t>
              </a:r>
            </a:p>
            <a:p>
              <a:r>
                <a:rPr lang="it-IT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University of Milano-Bicocca, Piazza della Scienza 4, Milano, Italy</a:t>
              </a:r>
            </a:p>
          </p:txBody>
        </p:sp>
        <p:pic>
          <p:nvPicPr>
            <p:cNvPr id="13" name="Picture 2" descr="Scienze e Tecnologie Chimiche - Università degli Studi di Milano-Bicocca">
              <a:extLst>
                <a:ext uri="{FF2B5EF4-FFF2-40B4-BE49-F238E27FC236}">
                  <a16:creationId xmlns:a16="http://schemas.microsoft.com/office/drawing/2014/main" id="{A3CB63C4-A34A-C5BE-045B-EFD4C1C9C7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06283" y="0"/>
              <a:ext cx="1285717" cy="1374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4C1E9D4-1513-4FCA-43C4-202E884A32E2}"/>
              </a:ext>
            </a:extLst>
          </p:cNvPr>
          <p:cNvSpPr txBox="1"/>
          <p:nvPr/>
        </p:nvSpPr>
        <p:spPr>
          <a:xfrm>
            <a:off x="7433187" y="6073170"/>
            <a:ext cx="4758813" cy="7848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SelSim2026 </a:t>
            </a:r>
            <a:r>
              <a:rPr lang="it-IT" dirty="0"/>
              <a:t>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Symposium on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microscopic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liquid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interface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800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3E042-1C20-F0C3-20D9-456D5210B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C15A67-4A78-3C5E-74E5-E1936B38859D}"/>
              </a:ext>
            </a:extLst>
          </p:cNvPr>
          <p:cNvSpPr txBox="1"/>
          <p:nvPr/>
        </p:nvSpPr>
        <p:spPr>
          <a:xfrm>
            <a:off x="213452" y="1356385"/>
            <a:ext cx="103140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most optimal conditions for carbon capture in this set-up? </a:t>
            </a: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it-IT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EXPOSURE TIME </a:t>
            </a:r>
          </a:p>
          <a:p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MICROWAVES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SLURRY INJECTION METHOD: </a:t>
            </a:r>
          </a:p>
          <a:p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       DROPWISE ADDITION</a:t>
            </a:r>
          </a:p>
          <a:p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       SPRAY INJECTION</a:t>
            </a: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BBC56B1-3FFD-C580-B7D2-070025B47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A3C4C1E-8F9C-7677-0FFC-117512066CDE}"/>
              </a:ext>
            </a:extLst>
          </p:cNvPr>
          <p:cNvSpPr txBox="1"/>
          <p:nvPr/>
        </p:nvSpPr>
        <p:spPr>
          <a:xfrm>
            <a:off x="6478" y="218301"/>
            <a:ext cx="12179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METHODOLOGY</a:t>
            </a:r>
            <a:endParaRPr lang="it-IT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221EA1E-5E81-4C27-CBCE-FAB7E3689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9591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53741-7D77-5D66-D5B0-A53A42F19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DE567A2-B726-5029-8A1D-87AA7D345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059F71D-9682-255D-5462-58BB8C94FE76}"/>
              </a:ext>
            </a:extLst>
          </p:cNvPr>
          <p:cNvSpPr txBox="1"/>
          <p:nvPr/>
        </p:nvSpPr>
        <p:spPr>
          <a:xfrm>
            <a:off x="0" y="128826"/>
            <a:ext cx="121790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CO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exposure time</a:t>
            </a: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BB98F9A-769F-CA55-60B5-B0C007C06B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324" b="17705"/>
          <a:stretch>
            <a:fillRect/>
          </a:stretch>
        </p:blipFill>
        <p:spPr>
          <a:xfrm>
            <a:off x="122536" y="1020685"/>
            <a:ext cx="3791366" cy="3236264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4527251-19A5-9B36-FB5A-91F2336D0D32}"/>
              </a:ext>
            </a:extLst>
          </p:cNvPr>
          <p:cNvSpPr txBox="1"/>
          <p:nvPr/>
        </p:nvSpPr>
        <p:spPr>
          <a:xfrm>
            <a:off x="122536" y="4581832"/>
            <a:ext cx="67502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just 4 min,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it-IT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yields ≈70–90%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Spray injection of the slurry results in higher yields after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 2 min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catalytic effect of the spray</a:t>
            </a: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Carbonate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Calcite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AE82EAA-FDDB-785E-6E37-906C1F871952}"/>
              </a:ext>
            </a:extLst>
          </p:cNvPr>
          <p:cNvGrpSpPr>
            <a:grpSpLocks noChangeAspect="1"/>
          </p:cNvGrpSpPr>
          <p:nvPr/>
        </p:nvGrpSpPr>
        <p:grpSpPr>
          <a:xfrm>
            <a:off x="5700999" y="991003"/>
            <a:ext cx="6192691" cy="3129116"/>
            <a:chOff x="5196744" y="990600"/>
            <a:chExt cx="6516708" cy="3292839"/>
          </a:xfrm>
        </p:grpSpPr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B73F384B-9C2C-B7CF-44AB-27524FAEB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4445" r="13994"/>
            <a:stretch>
              <a:fillRect/>
            </a:stretch>
          </p:blipFill>
          <p:spPr>
            <a:xfrm>
              <a:off x="5196744" y="1022079"/>
              <a:ext cx="3048678" cy="3261360"/>
            </a:xfrm>
            <a:prstGeom prst="rect">
              <a:avLst/>
            </a:prstGeom>
          </p:spPr>
        </p:pic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CC0242F5-F9E1-32D0-7070-1CA608017243}"/>
                </a:ext>
              </a:extLst>
            </p:cNvPr>
            <p:cNvSpPr txBox="1"/>
            <p:nvPr/>
          </p:nvSpPr>
          <p:spPr>
            <a:xfrm>
              <a:off x="7354764" y="1068813"/>
              <a:ext cx="8906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SPRAY</a:t>
              </a:r>
            </a:p>
          </p:txBody>
        </p:sp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9B96B6CC-4EF9-B440-779D-93D3AD98C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4445" r="13786"/>
            <a:stretch>
              <a:fillRect/>
            </a:stretch>
          </p:blipFill>
          <p:spPr>
            <a:xfrm>
              <a:off x="8606695" y="990600"/>
              <a:ext cx="3087093" cy="3292839"/>
            </a:xfrm>
            <a:prstGeom prst="rect">
              <a:avLst/>
            </a:prstGeom>
          </p:spPr>
        </p:pic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CB846DB0-84B3-BF95-B9A9-3C03D5EE4B07}"/>
                </a:ext>
              </a:extLst>
            </p:cNvPr>
            <p:cNvSpPr txBox="1"/>
            <p:nvPr/>
          </p:nvSpPr>
          <p:spPr>
            <a:xfrm>
              <a:off x="10869616" y="1022079"/>
              <a:ext cx="8241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DROP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D56CBF9F-FC5E-F414-D18B-A184683A4CAC}"/>
                </a:ext>
              </a:extLst>
            </p:cNvPr>
            <p:cNvSpPr txBox="1"/>
            <p:nvPr/>
          </p:nvSpPr>
          <p:spPr>
            <a:xfrm>
              <a:off x="7043214" y="3380180"/>
              <a:ext cx="1235549" cy="356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Portlandite</a:t>
              </a:r>
              <a:endParaRPr lang="it-IT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078FAA5-E377-9085-2868-C892A8A71062}"/>
                </a:ext>
              </a:extLst>
            </p:cNvPr>
            <p:cNvSpPr txBox="1"/>
            <p:nvPr/>
          </p:nvSpPr>
          <p:spPr>
            <a:xfrm>
              <a:off x="7163640" y="2884299"/>
              <a:ext cx="11151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Calcite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17D461A7-E26D-6A1A-78BA-60A240CFAE84}"/>
                </a:ext>
              </a:extLst>
            </p:cNvPr>
            <p:cNvSpPr txBox="1"/>
            <p:nvPr/>
          </p:nvSpPr>
          <p:spPr>
            <a:xfrm>
              <a:off x="7163640" y="2354555"/>
              <a:ext cx="11151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min</a:t>
              </a: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2F2AE386-E52D-EF13-5221-2A4EAC02D980}"/>
                </a:ext>
              </a:extLst>
            </p:cNvPr>
            <p:cNvSpPr txBox="1"/>
            <p:nvPr/>
          </p:nvSpPr>
          <p:spPr>
            <a:xfrm>
              <a:off x="7163640" y="1826121"/>
              <a:ext cx="11151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 min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1A7563EE-70D5-C18C-4238-5546A4AA748F}"/>
                </a:ext>
              </a:extLst>
            </p:cNvPr>
            <p:cNvSpPr txBox="1"/>
            <p:nvPr/>
          </p:nvSpPr>
          <p:spPr>
            <a:xfrm>
              <a:off x="7163639" y="1310758"/>
              <a:ext cx="11151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min</a:t>
              </a: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16618460-523F-111C-D744-2766F7025D8B}"/>
                </a:ext>
              </a:extLst>
            </p:cNvPr>
            <p:cNvSpPr txBox="1"/>
            <p:nvPr/>
          </p:nvSpPr>
          <p:spPr>
            <a:xfrm>
              <a:off x="10467975" y="3380180"/>
              <a:ext cx="1245477" cy="356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Portlandite</a:t>
              </a:r>
              <a:endParaRPr lang="it-IT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B5A2F1CD-06C8-D258-D46C-5D4F9A003E93}"/>
                </a:ext>
              </a:extLst>
            </p:cNvPr>
            <p:cNvSpPr txBox="1"/>
            <p:nvPr/>
          </p:nvSpPr>
          <p:spPr>
            <a:xfrm>
              <a:off x="10598329" y="2884299"/>
              <a:ext cx="11151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Calcite</a:t>
              </a: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5BA3D35A-2349-BA1A-EBF8-E31B838BF3EF}"/>
                </a:ext>
              </a:extLst>
            </p:cNvPr>
            <p:cNvSpPr txBox="1"/>
            <p:nvPr/>
          </p:nvSpPr>
          <p:spPr>
            <a:xfrm>
              <a:off x="10598329" y="2354555"/>
              <a:ext cx="11151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min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D6C352BF-C301-4957-FDB6-BC5C400755DA}"/>
                </a:ext>
              </a:extLst>
            </p:cNvPr>
            <p:cNvSpPr txBox="1"/>
            <p:nvPr/>
          </p:nvSpPr>
          <p:spPr>
            <a:xfrm>
              <a:off x="10598329" y="1826121"/>
              <a:ext cx="11151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 min</a:t>
              </a:r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C38EBF7E-B666-87BC-7094-D9FB86D2C71A}"/>
                </a:ext>
              </a:extLst>
            </p:cNvPr>
            <p:cNvSpPr txBox="1"/>
            <p:nvPr/>
          </p:nvSpPr>
          <p:spPr>
            <a:xfrm>
              <a:off x="10598328" y="1310758"/>
              <a:ext cx="11151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min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4F715789-1C3F-4B57-DAE8-FC8DCCF7A10B}"/>
              </a:ext>
            </a:extLst>
          </p:cNvPr>
          <p:cNvGrpSpPr/>
          <p:nvPr/>
        </p:nvGrpSpPr>
        <p:grpSpPr>
          <a:xfrm>
            <a:off x="830827" y="1159762"/>
            <a:ext cx="1315258" cy="584775"/>
            <a:chOff x="1420761" y="1750116"/>
            <a:chExt cx="1315258" cy="584775"/>
          </a:xfrm>
        </p:grpSpPr>
        <p:sp>
          <p:nvSpPr>
            <p:cNvPr id="6" name="Ovale 5">
              <a:extLst>
                <a:ext uri="{FF2B5EF4-FFF2-40B4-BE49-F238E27FC236}">
                  <a16:creationId xmlns:a16="http://schemas.microsoft.com/office/drawing/2014/main" id="{88D12A9B-83E1-F906-4C99-ABE336F66306}"/>
                </a:ext>
              </a:extLst>
            </p:cNvPr>
            <p:cNvSpPr/>
            <p:nvPr/>
          </p:nvSpPr>
          <p:spPr>
            <a:xfrm>
              <a:off x="1420761" y="2094331"/>
              <a:ext cx="180000" cy="180000"/>
            </a:xfrm>
            <a:prstGeom prst="ellipse">
              <a:avLst/>
            </a:prstGeom>
            <a:solidFill>
              <a:srgbClr val="FA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7DC84A1B-F22E-FB40-CB5F-95EFF438FE97}"/>
                </a:ext>
              </a:extLst>
            </p:cNvPr>
            <p:cNvSpPr/>
            <p:nvPr/>
          </p:nvSpPr>
          <p:spPr>
            <a:xfrm>
              <a:off x="1420761" y="1837181"/>
              <a:ext cx="180000" cy="18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599FCD41-9F4B-C514-E2B0-A94ACEF540E6}"/>
                </a:ext>
              </a:extLst>
            </p:cNvPr>
            <p:cNvSpPr txBox="1"/>
            <p:nvPr/>
          </p:nvSpPr>
          <p:spPr>
            <a:xfrm>
              <a:off x="1600761" y="1750116"/>
              <a:ext cx="11352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Spray</a:t>
              </a:r>
            </a:p>
            <a:p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Drop</a:t>
              </a:r>
            </a:p>
          </p:txBody>
        </p:sp>
      </p:grp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39A4A7A-984D-FEB5-A6C6-42FBB899B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11</a:t>
            </a:fld>
            <a:endParaRPr lang="it-IT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19573C5-A762-0B9F-D611-FF0E17AC64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0084" y="4119562"/>
            <a:ext cx="3279273" cy="273843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337B433-28AD-E82C-0D9E-E9B0F0AE769D}"/>
              </a:ext>
            </a:extLst>
          </p:cNvPr>
          <p:cNvSpPr txBox="1"/>
          <p:nvPr/>
        </p:nvSpPr>
        <p:spPr>
          <a:xfrm>
            <a:off x="8629777" y="4207094"/>
            <a:ext cx="17530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Portlandite</a:t>
            </a:r>
            <a:r>
              <a:rPr lang="it-IT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reagent</a:t>
            </a:r>
            <a:endParaRPr lang="it-IT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Portlandite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it-IT" sz="12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Calcite</a:t>
            </a: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79C82E37-9E45-3AED-2484-A8978534A284}"/>
              </a:ext>
            </a:extLst>
          </p:cNvPr>
          <p:cNvCxnSpPr>
            <a:cxnSpLocks/>
          </p:cNvCxnSpPr>
          <p:nvPr/>
        </p:nvCxnSpPr>
        <p:spPr>
          <a:xfrm>
            <a:off x="8272739" y="5560140"/>
            <a:ext cx="0" cy="329383"/>
          </a:xfrm>
          <a:prstGeom prst="straightConnector1">
            <a:avLst/>
          </a:prstGeom>
          <a:ln w="28575">
            <a:solidFill>
              <a:srgbClr val="0000F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5CF65A48-0E70-E509-FCFD-050CEE143DE6}"/>
              </a:ext>
            </a:extLst>
          </p:cNvPr>
          <p:cNvCxnSpPr>
            <a:cxnSpLocks/>
          </p:cNvCxnSpPr>
          <p:nvPr/>
        </p:nvCxnSpPr>
        <p:spPr>
          <a:xfrm>
            <a:off x="8704252" y="5560140"/>
            <a:ext cx="0" cy="406320"/>
          </a:xfrm>
          <a:prstGeom prst="straightConnector1">
            <a:avLst/>
          </a:prstGeom>
          <a:ln w="28575">
            <a:solidFill>
              <a:srgbClr val="0000F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B80C81AE-73C3-BFC5-6841-37D0FC090480}"/>
              </a:ext>
            </a:extLst>
          </p:cNvPr>
          <p:cNvCxnSpPr>
            <a:cxnSpLocks/>
          </p:cNvCxnSpPr>
          <p:nvPr/>
        </p:nvCxnSpPr>
        <p:spPr>
          <a:xfrm>
            <a:off x="9488129" y="5560140"/>
            <a:ext cx="0" cy="437538"/>
          </a:xfrm>
          <a:prstGeom prst="straightConnector1">
            <a:avLst/>
          </a:prstGeom>
          <a:ln w="28575">
            <a:solidFill>
              <a:srgbClr val="0000F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473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A2D4C-4832-B225-8D35-3264B45CA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1CA37E1-55BF-E63D-04BF-1B9374E5E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69C0238-408E-52CE-B283-E27A47F8DA0F}"/>
              </a:ext>
            </a:extLst>
          </p:cNvPr>
          <p:cNvSpPr txBox="1"/>
          <p:nvPr/>
        </p:nvSpPr>
        <p:spPr>
          <a:xfrm>
            <a:off x="0" y="128826"/>
            <a:ext cx="121790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Switch ON the microwaves</a:t>
            </a: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F760BD-8376-5F0F-6A40-A87BCB5233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323" b="20000"/>
          <a:stretch>
            <a:fillRect/>
          </a:stretch>
        </p:blipFill>
        <p:spPr>
          <a:xfrm>
            <a:off x="334608" y="1630704"/>
            <a:ext cx="5358506" cy="4525200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C0E260FF-0529-96BA-4697-5F535CFBE419}"/>
              </a:ext>
            </a:extLst>
          </p:cNvPr>
          <p:cNvGrpSpPr/>
          <p:nvPr/>
        </p:nvGrpSpPr>
        <p:grpSpPr>
          <a:xfrm>
            <a:off x="1420761" y="1750116"/>
            <a:ext cx="1315258" cy="584775"/>
            <a:chOff x="1420761" y="1750116"/>
            <a:chExt cx="1315258" cy="584775"/>
          </a:xfrm>
        </p:grpSpPr>
        <p:sp>
          <p:nvSpPr>
            <p:cNvPr id="6" name="Ovale 5">
              <a:extLst>
                <a:ext uri="{FF2B5EF4-FFF2-40B4-BE49-F238E27FC236}">
                  <a16:creationId xmlns:a16="http://schemas.microsoft.com/office/drawing/2014/main" id="{41D9A53F-7B97-864A-38CF-0E03859287BD}"/>
                </a:ext>
              </a:extLst>
            </p:cNvPr>
            <p:cNvSpPr/>
            <p:nvPr/>
          </p:nvSpPr>
          <p:spPr>
            <a:xfrm>
              <a:off x="1420761" y="2094331"/>
              <a:ext cx="180000" cy="180000"/>
            </a:xfrm>
            <a:prstGeom prst="ellipse">
              <a:avLst/>
            </a:prstGeom>
            <a:solidFill>
              <a:srgbClr val="FA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4A558EBA-002F-17D0-10E3-150D24465344}"/>
                </a:ext>
              </a:extLst>
            </p:cNvPr>
            <p:cNvSpPr/>
            <p:nvPr/>
          </p:nvSpPr>
          <p:spPr>
            <a:xfrm>
              <a:off x="1420761" y="1837181"/>
              <a:ext cx="180000" cy="18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7FC02581-65E7-E7D1-0A81-72C75EFC252E}"/>
                </a:ext>
              </a:extLst>
            </p:cNvPr>
            <p:cNvSpPr txBox="1"/>
            <p:nvPr/>
          </p:nvSpPr>
          <p:spPr>
            <a:xfrm>
              <a:off x="1600761" y="1750116"/>
              <a:ext cx="11352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Spray</a:t>
              </a:r>
            </a:p>
            <a:p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Drop</a:t>
              </a:r>
            </a:p>
          </p:txBody>
        </p:sp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8323865B-5CC8-F257-1F0C-88A9EFF2CC8F}"/>
              </a:ext>
            </a:extLst>
          </p:cNvPr>
          <p:cNvGrpSpPr/>
          <p:nvPr/>
        </p:nvGrpSpPr>
        <p:grpSpPr>
          <a:xfrm>
            <a:off x="5291733" y="1306260"/>
            <a:ext cx="6227121" cy="3162334"/>
            <a:chOff x="5291733" y="1040792"/>
            <a:chExt cx="6227121" cy="3162334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B70630F0-A732-E4C4-8CE1-09415010F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4445" r="13653"/>
            <a:stretch>
              <a:fillRect/>
            </a:stretch>
          </p:blipFill>
          <p:spPr>
            <a:xfrm>
              <a:off x="5291733" y="1042726"/>
              <a:ext cx="2975067" cy="3160400"/>
            </a:xfrm>
            <a:prstGeom prst="rect">
              <a:avLst/>
            </a:prstGeom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AF6CD810-9627-A880-C6B5-8CE5D8346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4445" r="13786"/>
            <a:stretch>
              <a:fillRect/>
            </a:stretch>
          </p:blipFill>
          <p:spPr>
            <a:xfrm>
              <a:off x="8527324" y="1040792"/>
              <a:ext cx="2972302" cy="3162334"/>
            </a:xfrm>
            <a:prstGeom prst="rect">
              <a:avLst/>
            </a:prstGeom>
          </p:spPr>
        </p:pic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2213A61-0B00-596A-10D8-3C678841C924}"/>
                </a:ext>
              </a:extLst>
            </p:cNvPr>
            <p:cNvSpPr txBox="1"/>
            <p:nvPr/>
          </p:nvSpPr>
          <p:spPr>
            <a:xfrm>
              <a:off x="5578791" y="1061639"/>
              <a:ext cx="846374" cy="321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SPRAY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D138DE3D-291B-FEA9-B288-20424F94DBE3}"/>
                </a:ext>
              </a:extLst>
            </p:cNvPr>
            <p:cNvSpPr txBox="1"/>
            <p:nvPr/>
          </p:nvSpPr>
          <p:spPr>
            <a:xfrm>
              <a:off x="7082035" y="3320360"/>
              <a:ext cx="1174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Portlandite</a:t>
              </a:r>
              <a:endParaRPr lang="it-IT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6C9D0CAC-C27E-BDAD-A64B-5E9C96DA8427}"/>
                </a:ext>
              </a:extLst>
            </p:cNvPr>
            <p:cNvSpPr txBox="1"/>
            <p:nvPr/>
          </p:nvSpPr>
          <p:spPr>
            <a:xfrm>
              <a:off x="7196473" y="2947455"/>
              <a:ext cx="1059678" cy="321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Calcite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2D624B10-3677-38A4-399E-D3F65170DACC}"/>
                </a:ext>
              </a:extLst>
            </p:cNvPr>
            <p:cNvSpPr txBox="1"/>
            <p:nvPr/>
          </p:nvSpPr>
          <p:spPr>
            <a:xfrm>
              <a:off x="7195656" y="2105733"/>
              <a:ext cx="1059678" cy="321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min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053C96F9-107F-6A5D-15B1-2CC191805118}"/>
                </a:ext>
              </a:extLst>
            </p:cNvPr>
            <p:cNvSpPr txBox="1"/>
            <p:nvPr/>
          </p:nvSpPr>
          <p:spPr>
            <a:xfrm>
              <a:off x="7195656" y="1695789"/>
              <a:ext cx="1059678" cy="321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 min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4A4F9B76-6949-265C-5582-C1CEFDC3612C}"/>
                </a:ext>
              </a:extLst>
            </p:cNvPr>
            <p:cNvSpPr txBox="1"/>
            <p:nvPr/>
          </p:nvSpPr>
          <p:spPr>
            <a:xfrm>
              <a:off x="7195656" y="1276013"/>
              <a:ext cx="1059678" cy="321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min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81C12C2-314A-6665-3C54-15004A93BB45}"/>
                </a:ext>
              </a:extLst>
            </p:cNvPr>
            <p:cNvSpPr txBox="1"/>
            <p:nvPr/>
          </p:nvSpPr>
          <p:spPr>
            <a:xfrm>
              <a:off x="7100446" y="2505296"/>
              <a:ext cx="1174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Aragonite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F1EF4CDF-7608-BE65-5C4C-83B8ED749EAC}"/>
                </a:ext>
              </a:extLst>
            </p:cNvPr>
            <p:cNvSpPr txBox="1"/>
            <p:nvPr/>
          </p:nvSpPr>
          <p:spPr>
            <a:xfrm>
              <a:off x="10326327" y="3297707"/>
              <a:ext cx="1174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Portlandite</a:t>
              </a:r>
              <a:endParaRPr lang="it-IT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E11633B1-D46C-20B6-67B9-630399F50E09}"/>
                </a:ext>
              </a:extLst>
            </p:cNvPr>
            <p:cNvSpPr txBox="1"/>
            <p:nvPr/>
          </p:nvSpPr>
          <p:spPr>
            <a:xfrm>
              <a:off x="10440765" y="2924802"/>
              <a:ext cx="1059678" cy="321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Calcite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0EB2C73C-E6C0-3773-EFAD-4C4CF49B3B1D}"/>
                </a:ext>
              </a:extLst>
            </p:cNvPr>
            <p:cNvSpPr txBox="1"/>
            <p:nvPr/>
          </p:nvSpPr>
          <p:spPr>
            <a:xfrm>
              <a:off x="10439948" y="2083080"/>
              <a:ext cx="1059678" cy="321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min</a:t>
              </a: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7EF8B400-ECA9-F805-77BB-A02DC8512350}"/>
                </a:ext>
              </a:extLst>
            </p:cNvPr>
            <p:cNvSpPr txBox="1"/>
            <p:nvPr/>
          </p:nvSpPr>
          <p:spPr>
            <a:xfrm>
              <a:off x="10439948" y="1673136"/>
              <a:ext cx="1059678" cy="321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 min</a:t>
              </a:r>
            </a:p>
          </p:txBody>
        </p: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4418FD45-4950-0882-B9BD-6A17A615ABF4}"/>
                </a:ext>
              </a:extLst>
            </p:cNvPr>
            <p:cNvSpPr txBox="1"/>
            <p:nvPr/>
          </p:nvSpPr>
          <p:spPr>
            <a:xfrm>
              <a:off x="10439948" y="1253360"/>
              <a:ext cx="1059678" cy="321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min</a:t>
              </a: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A7D06892-54A6-50B4-DFE7-0DB6C9757D68}"/>
                </a:ext>
              </a:extLst>
            </p:cNvPr>
            <p:cNvSpPr txBox="1"/>
            <p:nvPr/>
          </p:nvSpPr>
          <p:spPr>
            <a:xfrm>
              <a:off x="10344738" y="2482643"/>
              <a:ext cx="11741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Aragonite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3219F310-AD68-3248-0EE2-6AD240F075CB}"/>
                </a:ext>
              </a:extLst>
            </p:cNvPr>
            <p:cNvSpPr txBox="1"/>
            <p:nvPr/>
          </p:nvSpPr>
          <p:spPr>
            <a:xfrm>
              <a:off x="8796021" y="1069013"/>
              <a:ext cx="783193" cy="321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DROP</a:t>
              </a:r>
            </a:p>
          </p:txBody>
        </p:sp>
      </p:grp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7F18C850-37C9-DBCC-528E-8FB779B81A9A}"/>
              </a:ext>
            </a:extLst>
          </p:cNvPr>
          <p:cNvSpPr txBox="1"/>
          <p:nvPr/>
        </p:nvSpPr>
        <p:spPr>
          <a:xfrm>
            <a:off x="5327374" y="4483691"/>
            <a:ext cx="61926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just 3 min,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yields &gt;90%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Microwaves lead to higher yields after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 2 min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≈ 70-80%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Carbonate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Calcite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Aragonite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presence of aragonite is related to microwaves heating 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AF4FD4F4-6951-8A3B-C851-735E4A18E3F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324" r="11989" b="17705"/>
          <a:stretch>
            <a:fillRect/>
          </a:stretch>
        </p:blipFill>
        <p:spPr>
          <a:xfrm>
            <a:off x="2392761" y="2989289"/>
            <a:ext cx="2380053" cy="2308324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77CBD87B-F105-F7FE-5C7D-35768A6924D9}"/>
              </a:ext>
            </a:extLst>
          </p:cNvPr>
          <p:cNvSpPr txBox="1"/>
          <p:nvPr/>
        </p:nvSpPr>
        <p:spPr>
          <a:xfrm>
            <a:off x="2809983" y="3119433"/>
            <a:ext cx="1262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CO</a:t>
            </a:r>
            <a:r>
              <a:rPr lang="it-IT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4847D15-CBB1-7375-083E-285A4B395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594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BDDFE-4F66-D659-0763-3751BC601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9902110-C9DA-82DE-2C88-046A23AB2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3E4F571-D480-00B2-CA6A-65FD213B8433}"/>
              </a:ext>
            </a:extLst>
          </p:cNvPr>
          <p:cNvSpPr txBox="1"/>
          <p:nvPr/>
        </p:nvSpPr>
        <p:spPr>
          <a:xfrm>
            <a:off x="6478" y="218301"/>
            <a:ext cx="12179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it-IT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BBACACF-F036-C6B9-B718-22163C7E2FA8}"/>
              </a:ext>
            </a:extLst>
          </p:cNvPr>
          <p:cNvSpPr txBox="1"/>
          <p:nvPr/>
        </p:nvSpPr>
        <p:spPr>
          <a:xfrm>
            <a:off x="0" y="990600"/>
            <a:ext cx="1218552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Spray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produces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smaller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droplets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higher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area/volume 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promotes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absorption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CO</a:t>
            </a:r>
            <a:r>
              <a:rPr lang="it-IT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increase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the yield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Microwaves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induce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localised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heating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inside the drop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reaction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kinetics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increase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the yield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Aragonite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metastable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of CaCO</a:t>
            </a:r>
            <a:r>
              <a:rPr lang="it-IT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avored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high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temperatures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supersaturation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regime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microwaves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induces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evaporation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and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supersaturation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of the system 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increase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the % of aragonite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phase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conversion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carbonates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&lt;4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our system, we have 0.55 g of Portlandite which, under optimal conditions, captures 0.25–0.33 g of CO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4 minutes, producing 0.55–0.7 g of carbonate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scale-up system, with 1 kg of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Portlandite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slurry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capture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0.45–0.6 kg of CO</a:t>
            </a:r>
            <a:r>
              <a:rPr lang="it-IT" sz="2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min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produce 1–1.3 kg of 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carbonates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A22346-68AF-1000-2E50-B6ED9D026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3443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29AAA-20C2-B929-5FC9-17BD56EC7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D200A51-5288-5175-7E10-7768D2E69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4F6D701-A554-643B-3671-80DEBA881EDF}"/>
              </a:ext>
            </a:extLst>
          </p:cNvPr>
          <p:cNvSpPr txBox="1"/>
          <p:nvPr/>
        </p:nvSpPr>
        <p:spPr>
          <a:xfrm>
            <a:off x="2900516" y="2767280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</a:t>
            </a:r>
            <a:endParaRPr lang="it-IT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8E53E8-6B3B-A23C-5385-48AE21788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834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6EEBA-36D7-AA10-6F31-FA9B5EC7B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1D817CC-D36B-009C-8E4D-03EE5E28E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0C97A6-5936-EE39-9EE9-1340B52AE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15</a:t>
            </a:fld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5BB8BB3-189F-FA87-89AC-BFFBB82589E8}"/>
              </a:ext>
            </a:extLst>
          </p:cNvPr>
          <p:cNvSpPr txBox="1"/>
          <p:nvPr/>
        </p:nvSpPr>
        <p:spPr>
          <a:xfrm>
            <a:off x="0" y="0"/>
            <a:ext cx="4732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WITH SYNTHWAVE</a:t>
            </a:r>
            <a:endParaRPr lang="it-IT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04316FA-5A54-0C22-8767-6088027A9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2114" y="1800095"/>
            <a:ext cx="4981457" cy="373609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85CD289-2C9E-D229-255F-3D8608214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55" y="1818563"/>
            <a:ext cx="7252989" cy="292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77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B3E9E-95CA-9EF0-5943-2D424F635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9765033-2FC7-ECB3-15BE-05969C241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AC30BD-A4FF-B2BB-2574-1C3F59606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16</a:t>
            </a:fld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4C896D2-5E12-EC4B-0497-7AA672B4F824}"/>
              </a:ext>
            </a:extLst>
          </p:cNvPr>
          <p:cNvSpPr txBox="1"/>
          <p:nvPr/>
        </p:nvSpPr>
        <p:spPr>
          <a:xfrm>
            <a:off x="0" y="0"/>
            <a:ext cx="4732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WITH BRUCITE</a:t>
            </a:r>
            <a:endParaRPr lang="it-IT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85C0ACC-4BCC-B8A5-7505-98F315768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39" y="1213966"/>
            <a:ext cx="6663035" cy="550750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6BF919A-C3F5-D0D3-69F6-0E4F8A2C9D25}"/>
              </a:ext>
            </a:extLst>
          </p:cNvPr>
          <p:cNvSpPr txBox="1"/>
          <p:nvPr/>
        </p:nvSpPr>
        <p:spPr>
          <a:xfrm>
            <a:off x="1317522" y="3574883"/>
            <a:ext cx="13961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min with CO</a:t>
            </a:r>
            <a:r>
              <a:rPr lang="it-IT" sz="1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MW spray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BF01EA7-5088-72EB-0FB7-17B1A4B2B0BD}"/>
              </a:ext>
            </a:extLst>
          </p:cNvPr>
          <p:cNvSpPr txBox="1"/>
          <p:nvPr/>
        </p:nvSpPr>
        <p:spPr>
          <a:xfrm>
            <a:off x="1297857" y="4147263"/>
            <a:ext cx="13961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min with CO</a:t>
            </a:r>
            <a:r>
              <a:rPr lang="it-IT" sz="1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MW drops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CDA2097-ACA9-51C6-1CAE-734D1800AA23}"/>
              </a:ext>
            </a:extLst>
          </p:cNvPr>
          <p:cNvSpPr txBox="1"/>
          <p:nvPr/>
        </p:nvSpPr>
        <p:spPr>
          <a:xfrm>
            <a:off x="1229030" y="5427805"/>
            <a:ext cx="1632157" cy="3144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Brucite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58A609C-A85B-E0EF-96B6-7D7732443A8A}"/>
              </a:ext>
            </a:extLst>
          </p:cNvPr>
          <p:cNvSpPr txBox="1"/>
          <p:nvPr/>
        </p:nvSpPr>
        <p:spPr>
          <a:xfrm>
            <a:off x="1229029" y="4844413"/>
            <a:ext cx="1632157" cy="3144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Brucite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reagent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63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9C698-787E-9FF9-31CF-A6C8CFA11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185CD09-E040-9337-F3B4-C8599D9AC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8EC5FA-71CE-E4C0-C1CB-77BDDDE541BF}"/>
              </a:ext>
            </a:extLst>
          </p:cNvPr>
          <p:cNvSpPr txBox="1"/>
          <p:nvPr/>
        </p:nvSpPr>
        <p:spPr>
          <a:xfrm>
            <a:off x="6478" y="218301"/>
            <a:ext cx="12179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it-IT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8ABAAD3-21AA-299C-4913-3E6E23C57A9D}"/>
              </a:ext>
            </a:extLst>
          </p:cNvPr>
          <p:cNvSpPr txBox="1"/>
          <p:nvPr/>
        </p:nvSpPr>
        <p:spPr>
          <a:xfrm>
            <a:off x="7567724" y="1670540"/>
            <a:ext cx="4260482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highly dispersed portlandite slurry is injected into the flue gas stream, generating a large gas–liquid interfacial area and promotes CO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absorption in the droplets.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Simultaneously, microwave irradiation is applied to enhance carbonation kinetics,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CO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capture efficiency and accelerating the conversion of Ca(OH)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into CaCO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it-IT" sz="22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36B1807A-2573-0265-0D7D-93C0267225A1}"/>
              </a:ext>
            </a:extLst>
          </p:cNvPr>
          <p:cNvGrpSpPr/>
          <p:nvPr/>
        </p:nvGrpSpPr>
        <p:grpSpPr>
          <a:xfrm>
            <a:off x="563554" y="1092339"/>
            <a:ext cx="6931728" cy="5547360"/>
            <a:chOff x="563554" y="1092339"/>
            <a:chExt cx="6931728" cy="5547360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23374C09-D60C-9F76-E8F0-8669E95F5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3554" y="1092339"/>
              <a:ext cx="6931728" cy="5547360"/>
            </a:xfrm>
            <a:prstGeom prst="rect">
              <a:avLst/>
            </a:prstGeom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F4CBCBB0-21BF-4602-01DC-31697124D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123" t="46612" r="50000" b="29945"/>
            <a:stretch>
              <a:fillRect/>
            </a:stretch>
          </p:blipFill>
          <p:spPr>
            <a:xfrm>
              <a:off x="849338" y="3677921"/>
              <a:ext cx="3180080" cy="1300480"/>
            </a:xfrm>
            <a:prstGeom prst="rect">
              <a:avLst/>
            </a:prstGeom>
          </p:spPr>
        </p:pic>
      </p:grp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548BC3C-183E-0A0F-A443-87EA3C5F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1304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96AB5-A5BB-7549-7C16-0285659F7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ED207D5-1858-B44E-6189-B01118D93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A971BC0-AF29-462D-3715-8EAC14224D5D}"/>
              </a:ext>
            </a:extLst>
          </p:cNvPr>
          <p:cNvSpPr txBox="1"/>
          <p:nvPr/>
        </p:nvSpPr>
        <p:spPr>
          <a:xfrm>
            <a:off x="6478" y="218301"/>
            <a:ext cx="12179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PROBLEM OF CO</a:t>
            </a:r>
            <a:r>
              <a:rPr lang="en-US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it-IT" sz="30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22E9182-022C-53D6-951A-E5A4DB92C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93" y="1503869"/>
            <a:ext cx="7058694" cy="4700286"/>
          </a:xfrm>
          <a:prstGeom prst="rect">
            <a:avLst/>
          </a:prstGeom>
        </p:spPr>
      </p:pic>
      <p:grpSp>
        <p:nvGrpSpPr>
          <p:cNvPr id="23" name="Gruppo 22">
            <a:extLst>
              <a:ext uri="{FF2B5EF4-FFF2-40B4-BE49-F238E27FC236}">
                <a16:creationId xmlns:a16="http://schemas.microsoft.com/office/drawing/2014/main" id="{A70AF85C-FD6D-A361-46D7-C302C6F9BED6}"/>
              </a:ext>
            </a:extLst>
          </p:cNvPr>
          <p:cNvGrpSpPr/>
          <p:nvPr/>
        </p:nvGrpSpPr>
        <p:grpSpPr>
          <a:xfrm>
            <a:off x="7610167" y="1456764"/>
            <a:ext cx="4257368" cy="4114565"/>
            <a:chOff x="7600335" y="1419948"/>
            <a:chExt cx="4257368" cy="4114565"/>
          </a:xfrm>
        </p:grpSpPr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D75CEBA8-105B-3626-0790-D9A39BC91510}"/>
                </a:ext>
              </a:extLst>
            </p:cNvPr>
            <p:cNvSpPr txBox="1"/>
            <p:nvPr/>
          </p:nvSpPr>
          <p:spPr>
            <a:xfrm>
              <a:off x="7600335" y="1779639"/>
              <a:ext cx="4257368" cy="375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Global warming: a rise in the Earth’s average temperature</a:t>
              </a:r>
            </a:p>
            <a:p>
              <a:pPr algn="r"/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Extreme weather events:               heatwaves, droughts, floods and storms</a:t>
              </a:r>
            </a:p>
            <a:p>
              <a:pPr algn="r"/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The melting of the polar ice caps and the resulting rise in sea levels</a:t>
              </a:r>
            </a:p>
            <a:p>
              <a:pPr algn="r"/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Ecosystem disruption, loss of biodiversity, </a:t>
              </a:r>
              <a:r>
                <a:rPr lang="it-IT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ocean</a:t>
              </a:r>
              <a:r>
                <a:rPr lang="it-IT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acidification</a:t>
              </a:r>
              <a:endParaRPr lang="it-IT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endParaRPr lang="it-IT" dirty="0"/>
            </a:p>
          </p:txBody>
        </p:sp>
        <p:pic>
          <p:nvPicPr>
            <p:cNvPr id="8" name="Elemento grafico 7" descr="Termometro con riempimento a tinta unita">
              <a:extLst>
                <a:ext uri="{FF2B5EF4-FFF2-40B4-BE49-F238E27FC236}">
                  <a16:creationId xmlns:a16="http://schemas.microsoft.com/office/drawing/2014/main" id="{2512713F-0064-43F0-8494-D8972B2971B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59124" y="1419948"/>
              <a:ext cx="431417" cy="431417"/>
            </a:xfrm>
            <a:prstGeom prst="rect">
              <a:avLst/>
            </a:prstGeom>
          </p:spPr>
        </p:pic>
        <p:pic>
          <p:nvPicPr>
            <p:cNvPr id="12" name="Elemento grafico 11" descr="Globo terrestre: Asia con riempimento a tinta unita">
              <a:extLst>
                <a:ext uri="{FF2B5EF4-FFF2-40B4-BE49-F238E27FC236}">
                  <a16:creationId xmlns:a16="http://schemas.microsoft.com/office/drawing/2014/main" id="{036ECA56-880D-97F0-1C6D-88E9B92129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33018" y="1657914"/>
              <a:ext cx="720951" cy="720951"/>
            </a:xfrm>
            <a:prstGeom prst="rect">
              <a:avLst/>
            </a:prstGeom>
          </p:spPr>
        </p:pic>
        <p:pic>
          <p:nvPicPr>
            <p:cNvPr id="14" name="Elemento grafico 13" descr="Saluto con riempimento a tinta unita">
              <a:extLst>
                <a:ext uri="{FF2B5EF4-FFF2-40B4-BE49-F238E27FC236}">
                  <a16:creationId xmlns:a16="http://schemas.microsoft.com/office/drawing/2014/main" id="{C3BE514F-DCF6-4CED-CCFD-69185979B4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61212" y="3429173"/>
              <a:ext cx="720950" cy="720950"/>
            </a:xfrm>
            <a:prstGeom prst="rect">
              <a:avLst/>
            </a:prstGeom>
          </p:spPr>
        </p:pic>
        <p:pic>
          <p:nvPicPr>
            <p:cNvPr id="16" name="Elemento grafico 15" descr="Dimensione (sole medio) con riempimento a tinta unita">
              <a:extLst>
                <a:ext uri="{FF2B5EF4-FFF2-40B4-BE49-F238E27FC236}">
                  <a16:creationId xmlns:a16="http://schemas.microsoft.com/office/drawing/2014/main" id="{96C18E75-AECA-9D79-C1AE-79AE57724A7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102747" y="2332955"/>
              <a:ext cx="638421" cy="638421"/>
            </a:xfrm>
            <a:prstGeom prst="rect">
              <a:avLst/>
            </a:prstGeom>
          </p:spPr>
        </p:pic>
        <p:pic>
          <p:nvPicPr>
            <p:cNvPr id="18" name="Elemento grafico 17" descr="Nuvola con tuoni e pioggia con riempimento a tinta unita">
              <a:extLst>
                <a:ext uri="{FF2B5EF4-FFF2-40B4-BE49-F238E27FC236}">
                  <a16:creationId xmlns:a16="http://schemas.microsoft.com/office/drawing/2014/main" id="{29C6163E-D58E-6893-B879-B028ED4A12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60206" y="2568245"/>
              <a:ext cx="638421" cy="638421"/>
            </a:xfrm>
            <a:prstGeom prst="rect">
              <a:avLst/>
            </a:prstGeom>
          </p:spPr>
        </p:pic>
        <p:pic>
          <p:nvPicPr>
            <p:cNvPr id="20" name="Elemento grafico 19" descr="Pianta con radici con riempimento a tinta unita">
              <a:extLst>
                <a:ext uri="{FF2B5EF4-FFF2-40B4-BE49-F238E27FC236}">
                  <a16:creationId xmlns:a16="http://schemas.microsoft.com/office/drawing/2014/main" id="{6702C209-4302-03F9-90EC-752B9DA61A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00335" y="4547908"/>
              <a:ext cx="638420" cy="638420"/>
            </a:xfrm>
            <a:prstGeom prst="rect">
              <a:avLst/>
            </a:prstGeom>
          </p:spPr>
        </p:pic>
        <p:pic>
          <p:nvPicPr>
            <p:cNvPr id="22" name="Elemento grafico 21" descr="Pesce con riempimento a tinta unita">
              <a:extLst>
                <a:ext uri="{FF2B5EF4-FFF2-40B4-BE49-F238E27FC236}">
                  <a16:creationId xmlns:a16="http://schemas.microsoft.com/office/drawing/2014/main" id="{747FD07E-469B-C75E-D956-E4CDC9E56E3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97669" y="4436147"/>
              <a:ext cx="638421" cy="638421"/>
            </a:xfrm>
            <a:prstGeom prst="rect">
              <a:avLst/>
            </a:prstGeom>
          </p:spPr>
        </p:pic>
      </p:grp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F5BA95A-8AD8-C061-041B-EB8AD6DED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4867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984EA-ABA3-19BB-EC92-90A67B57E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CCED66C-35CE-CF74-4488-563F95322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F348263-1488-52C3-9CDE-19E715070C09}"/>
              </a:ext>
            </a:extLst>
          </p:cNvPr>
          <p:cNvSpPr txBox="1"/>
          <p:nvPr/>
        </p:nvSpPr>
        <p:spPr>
          <a:xfrm>
            <a:off x="6478" y="218301"/>
            <a:ext cx="12179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PROBLEM OF CO</a:t>
            </a:r>
            <a:r>
              <a:rPr lang="en-US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it-IT" sz="30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6371C80-8D2B-4CBF-11E8-0CCF708733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628"/>
          <a:stretch>
            <a:fillRect/>
          </a:stretch>
        </p:blipFill>
        <p:spPr>
          <a:xfrm>
            <a:off x="4899704" y="2027655"/>
            <a:ext cx="7019810" cy="388124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17B946D-158C-2F63-29F8-F91BC1943997}"/>
              </a:ext>
            </a:extLst>
          </p:cNvPr>
          <p:cNvSpPr txBox="1"/>
          <p:nvPr/>
        </p:nvSpPr>
        <p:spPr>
          <a:xfrm>
            <a:off x="139589" y="1622941"/>
            <a:ext cx="380972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production from fossil fuels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Transport: cars, lorries,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aeroplanes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ships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Steel manufacturers, cement producers, chemical industry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Buildings: heating and cooling systems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farming</a:t>
            </a:r>
          </a:p>
        </p:txBody>
      </p:sp>
      <p:pic>
        <p:nvPicPr>
          <p:cNvPr id="15" name="Elemento grafico 14" descr="Alta tensione contorno">
            <a:extLst>
              <a:ext uri="{FF2B5EF4-FFF2-40B4-BE49-F238E27FC236}">
                <a16:creationId xmlns:a16="http://schemas.microsoft.com/office/drawing/2014/main" id="{2F7CB018-B67E-4101-7479-6CB7B72D0C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49315" y="1725579"/>
            <a:ext cx="650568" cy="650568"/>
          </a:xfrm>
          <a:prstGeom prst="rect">
            <a:avLst/>
          </a:prstGeom>
        </p:spPr>
      </p:pic>
      <p:pic>
        <p:nvPicPr>
          <p:cNvPr id="19" name="Elemento grafico 18" descr="Spese di spedizione contorno">
            <a:extLst>
              <a:ext uri="{FF2B5EF4-FFF2-40B4-BE49-F238E27FC236}">
                <a16:creationId xmlns:a16="http://schemas.microsoft.com/office/drawing/2014/main" id="{A70B2B8A-2CAB-0EBB-EFE0-8BF86C65E4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49315" y="2625351"/>
            <a:ext cx="650568" cy="650568"/>
          </a:xfrm>
          <a:prstGeom prst="rect">
            <a:avLst/>
          </a:prstGeom>
        </p:spPr>
      </p:pic>
      <p:pic>
        <p:nvPicPr>
          <p:cNvPr id="24" name="Elemento grafico 23" descr="Fabbrica contorno">
            <a:extLst>
              <a:ext uri="{FF2B5EF4-FFF2-40B4-BE49-F238E27FC236}">
                <a16:creationId xmlns:a16="http://schemas.microsoft.com/office/drawing/2014/main" id="{3D66BDB2-7699-59B7-1626-704FA1BB7B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49315" y="3529692"/>
            <a:ext cx="650568" cy="650568"/>
          </a:xfrm>
          <a:prstGeom prst="rect">
            <a:avLst/>
          </a:prstGeom>
        </p:spPr>
      </p:pic>
      <p:pic>
        <p:nvPicPr>
          <p:cNvPr id="26" name="Elemento grafico 25" descr="Edificio contorno">
            <a:extLst>
              <a:ext uri="{FF2B5EF4-FFF2-40B4-BE49-F238E27FC236}">
                <a16:creationId xmlns:a16="http://schemas.microsoft.com/office/drawing/2014/main" id="{73F2A3CC-F774-2CB6-4F15-4E139EFDD9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49315" y="4429665"/>
            <a:ext cx="650568" cy="650568"/>
          </a:xfrm>
          <a:prstGeom prst="rect">
            <a:avLst/>
          </a:prstGeom>
        </p:spPr>
      </p:pic>
      <p:grpSp>
        <p:nvGrpSpPr>
          <p:cNvPr id="31" name="Gruppo 30">
            <a:extLst>
              <a:ext uri="{FF2B5EF4-FFF2-40B4-BE49-F238E27FC236}">
                <a16:creationId xmlns:a16="http://schemas.microsoft.com/office/drawing/2014/main" id="{C9E98DE9-EA17-75FA-C345-0FEBF419C65C}"/>
              </a:ext>
            </a:extLst>
          </p:cNvPr>
          <p:cNvGrpSpPr/>
          <p:nvPr/>
        </p:nvGrpSpPr>
        <p:grpSpPr>
          <a:xfrm>
            <a:off x="3443468" y="5102923"/>
            <a:ext cx="1156415" cy="805977"/>
            <a:chOff x="6014392" y="5846752"/>
            <a:chExt cx="1209527" cy="975852"/>
          </a:xfrm>
        </p:grpSpPr>
        <p:pic>
          <p:nvPicPr>
            <p:cNvPr id="28" name="Elemento grafico 27" descr="Mucca contorno">
              <a:extLst>
                <a:ext uri="{FF2B5EF4-FFF2-40B4-BE49-F238E27FC236}">
                  <a16:creationId xmlns:a16="http://schemas.microsoft.com/office/drawing/2014/main" id="{12F0327C-8120-586B-4309-D53DD8553F1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014392" y="5846752"/>
              <a:ext cx="650568" cy="650568"/>
            </a:xfrm>
            <a:prstGeom prst="rect">
              <a:avLst/>
            </a:prstGeom>
          </p:spPr>
        </p:pic>
        <p:pic>
          <p:nvPicPr>
            <p:cNvPr id="30" name="Elemento grafico 29" descr="Colture contorno">
              <a:extLst>
                <a:ext uri="{FF2B5EF4-FFF2-40B4-BE49-F238E27FC236}">
                  <a16:creationId xmlns:a16="http://schemas.microsoft.com/office/drawing/2014/main" id="{E9679C54-D73F-CAA3-57BC-1DFB2293C9C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73351" y="6172036"/>
              <a:ext cx="650568" cy="650568"/>
            </a:xfrm>
            <a:prstGeom prst="rect">
              <a:avLst/>
            </a:prstGeom>
          </p:spPr>
        </p:pic>
      </p:grpSp>
      <p:sp>
        <p:nvSpPr>
          <p:cNvPr id="32" name="Ovale 31">
            <a:extLst>
              <a:ext uri="{FF2B5EF4-FFF2-40B4-BE49-F238E27FC236}">
                <a16:creationId xmlns:a16="http://schemas.microsoft.com/office/drawing/2014/main" id="{35D2E059-EDC7-F3D1-341C-73B1D0CEFE40}"/>
              </a:ext>
            </a:extLst>
          </p:cNvPr>
          <p:cNvSpPr/>
          <p:nvPr/>
        </p:nvSpPr>
        <p:spPr>
          <a:xfrm>
            <a:off x="9068581" y="2568135"/>
            <a:ext cx="2106547" cy="844659"/>
          </a:xfrm>
          <a:prstGeom prst="ellipse">
            <a:avLst/>
          </a:prstGeom>
          <a:noFill/>
          <a:ln>
            <a:solidFill>
              <a:srgbClr val="0000F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D7E664A-A027-5E9D-DC13-4C25F11FD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07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0CF4D-FC3C-793A-0F00-9CF42CC20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1FE5228-7778-BFEA-F0C3-502590264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8D5AF0F-17A4-029B-859E-85B0574327D7}"/>
              </a:ext>
            </a:extLst>
          </p:cNvPr>
          <p:cNvSpPr txBox="1"/>
          <p:nvPr/>
        </p:nvSpPr>
        <p:spPr>
          <a:xfrm>
            <a:off x="6478" y="218301"/>
            <a:ext cx="12179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CAPTURE CO</a:t>
            </a:r>
            <a:r>
              <a:rPr lang="en-US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it-IT" sz="30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BDDAB24D-8FEB-4B3B-905F-600398F2266F}"/>
              </a:ext>
            </a:extLst>
          </p:cNvPr>
          <p:cNvSpPr txBox="1"/>
          <p:nvPr/>
        </p:nvSpPr>
        <p:spPr>
          <a:xfrm>
            <a:off x="109106" y="1151425"/>
            <a:ext cx="70816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 </a:t>
            </a:r>
            <a:r>
              <a:rPr lang="it-IT" sz="25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aqueous</a:t>
            </a:r>
            <a:r>
              <a:rPr lang="it-IT" sz="25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25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solution</a:t>
            </a:r>
            <a:r>
              <a:rPr lang="it-IT" sz="25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</a:t>
            </a:r>
          </a:p>
          <a:p>
            <a:endParaRPr lang="it-IT" sz="1600" b="1" dirty="0">
              <a:solidFill>
                <a:srgbClr val="0000FA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(g)  +  H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 (l)    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endParaRPr lang="it-IT" sz="2500" b="1" dirty="0">
              <a:solidFill>
                <a:srgbClr val="0000FA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+  H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 (l)    H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  HCO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25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+  H</a:t>
            </a:r>
            <a:r>
              <a:rPr lang="it-IT" sz="25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+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25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  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25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+  H</a:t>
            </a:r>
            <a:r>
              <a:rPr lang="it-IT" sz="25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+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4D7B308-0FCF-EB74-F2F1-5CE14523437F}"/>
              </a:ext>
            </a:extLst>
          </p:cNvPr>
          <p:cNvSpPr txBox="1"/>
          <p:nvPr/>
        </p:nvSpPr>
        <p:spPr>
          <a:xfrm>
            <a:off x="5663380" y="5608647"/>
            <a:ext cx="6233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basic solution helps 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dissolve, as it shifts the equilibrium, causing the formation of HCO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ions from 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D7C6FB-C9EC-F832-BDDA-7DEEC2A02826}"/>
              </a:ext>
            </a:extLst>
          </p:cNvPr>
          <p:cNvSpPr txBox="1"/>
          <p:nvPr/>
        </p:nvSpPr>
        <p:spPr>
          <a:xfrm>
            <a:off x="5663380" y="1750251"/>
            <a:ext cx="6233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an aqueous environment, 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dissolves in water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ECF4D5B-46F3-F69A-92B1-723238650B8B}"/>
              </a:ext>
            </a:extLst>
          </p:cNvPr>
          <p:cNvSpPr txBox="1"/>
          <p:nvPr/>
        </p:nvSpPr>
        <p:spPr>
          <a:xfrm>
            <a:off x="5663381" y="2386788"/>
            <a:ext cx="62336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small proportion of the dissolved 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undergoes hydration to form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equilibrium is heavily shifted to the left: only a small fraction of the dissolved 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present as true carbonic acid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Carbonic acid can subsequently dissociate and form HCO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ions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A7EB020-5C3A-73CE-6FF8-9E6B30C2A12B}"/>
              </a:ext>
            </a:extLst>
          </p:cNvPr>
          <p:cNvSpPr txBox="1"/>
          <p:nvPr/>
        </p:nvSpPr>
        <p:spPr>
          <a:xfrm>
            <a:off x="109106" y="4239042"/>
            <a:ext cx="7081629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 </a:t>
            </a:r>
            <a:r>
              <a:rPr lang="it-IT" sz="25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basic</a:t>
            </a:r>
            <a:r>
              <a:rPr lang="it-IT" sz="25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25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solution</a:t>
            </a:r>
            <a:r>
              <a:rPr lang="it-IT" sz="25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</a:t>
            </a:r>
          </a:p>
          <a:p>
            <a:endParaRPr lang="it-IT" sz="1600" b="1" dirty="0">
              <a:solidFill>
                <a:srgbClr val="0000FA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(g)  +  H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 (l)    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endParaRPr lang="it-IT" sz="2500" b="1" dirty="0">
              <a:solidFill>
                <a:srgbClr val="0000FA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+  OH</a:t>
            </a:r>
            <a:r>
              <a:rPr lang="it-IT" sz="25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  HCO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25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25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  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25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+  H</a:t>
            </a:r>
            <a:r>
              <a:rPr lang="it-IT" sz="25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+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3787878-AA9A-59CB-00A1-4BE8BD0BC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376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711A9-5BF8-2519-6F40-7432F632B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BAA997A-33DB-E525-7C34-96EBF3F64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1A7621D-727C-D58A-266E-53E396A6DA03}"/>
              </a:ext>
            </a:extLst>
          </p:cNvPr>
          <p:cNvSpPr txBox="1"/>
          <p:nvPr/>
        </p:nvSpPr>
        <p:spPr>
          <a:xfrm>
            <a:off x="6478" y="218301"/>
            <a:ext cx="12179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CAPTURE CO</a:t>
            </a:r>
            <a:r>
              <a:rPr lang="en-US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it-IT" sz="30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348201C4-2E78-7629-F095-C2FF603F7C26}"/>
              </a:ext>
            </a:extLst>
          </p:cNvPr>
          <p:cNvSpPr txBox="1"/>
          <p:nvPr/>
        </p:nvSpPr>
        <p:spPr>
          <a:xfrm>
            <a:off x="109106" y="1151425"/>
            <a:ext cx="70816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Ca(OH)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+  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(g)  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 CaCO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(s)  +  H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 (l)</a:t>
            </a:r>
            <a:endParaRPr lang="it-IT" sz="2500" b="1" dirty="0">
              <a:solidFill>
                <a:srgbClr val="0000F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112C1B23-0681-FD68-0012-0AD92D5D34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" r="1"/>
          <a:stretch>
            <a:fillRect/>
          </a:stretch>
        </p:blipFill>
        <p:spPr>
          <a:xfrm>
            <a:off x="7021635" y="4233481"/>
            <a:ext cx="4656278" cy="2043522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119C80A-65E6-644C-7FD2-C9E6A0AFE495}"/>
              </a:ext>
            </a:extLst>
          </p:cNvPr>
          <p:cNvSpPr txBox="1"/>
          <p:nvPr/>
        </p:nvSpPr>
        <p:spPr>
          <a:xfrm>
            <a:off x="235974" y="1802907"/>
            <a:ext cx="772815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Layered brucite-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 is octahedrally coordinated by six hydroxyl groups OH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give CaO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octahedra that share edges to form a two-dimensional sheet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individual layers are held together by weak van der Waals forces and residual hydrogen bonds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Portlandite is highly soluble in water and thus releases OH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ions, which promote the dissolution of 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Ca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ions, which form carbonates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2F09FF6-0FED-FC3E-36C2-92BDB5021013}"/>
              </a:ext>
            </a:extLst>
          </p:cNvPr>
          <p:cNvSpPr txBox="1"/>
          <p:nvPr/>
        </p:nvSpPr>
        <p:spPr>
          <a:xfrm>
            <a:off x="514087" y="4301047"/>
            <a:ext cx="61648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Ca(OH)</a:t>
            </a:r>
            <a:r>
              <a:rPr lang="it-IT" sz="18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18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  Ca</a:t>
            </a:r>
            <a:r>
              <a:rPr lang="it-IT" sz="18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2+ 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it-IT" sz="18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+  OH</a:t>
            </a:r>
            <a:r>
              <a:rPr lang="it-IT" sz="18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18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endParaRPr lang="it-IT" sz="1800" b="1" dirty="0">
              <a:solidFill>
                <a:srgbClr val="0000FA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</a:t>
            </a:r>
            <a:r>
              <a:rPr lang="it-IT" sz="18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18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+  OH</a:t>
            </a:r>
            <a:r>
              <a:rPr lang="it-IT" sz="18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18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  HCO</a:t>
            </a:r>
            <a:r>
              <a:rPr lang="it-IT" sz="18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18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18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HCO</a:t>
            </a:r>
            <a:r>
              <a:rPr lang="it-IT" sz="18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18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18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  CO</a:t>
            </a:r>
            <a:r>
              <a:rPr lang="it-IT" sz="18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18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-2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18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+  H</a:t>
            </a:r>
            <a:r>
              <a:rPr lang="it-IT" sz="18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+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sz="18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</a:t>
            </a:r>
            <a:r>
              <a:rPr lang="it-IT" sz="1800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2+ 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it-IT" sz="18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</a:t>
            </a:r>
            <a:r>
              <a:rPr lang="it-IT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+  CO</a:t>
            </a:r>
            <a:r>
              <a:rPr lang="it-IT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b="1" baseline="30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-2</a:t>
            </a:r>
            <a:r>
              <a:rPr lang="it-IT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it-IT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aq</a:t>
            </a:r>
            <a:r>
              <a:rPr lang="it-IT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 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 CaCO</a:t>
            </a:r>
            <a:r>
              <a:rPr lang="it-IT" sz="18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18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(s)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FD9974-A583-CAE2-E17F-CDC24E8E7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272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B2C71-6CB8-292D-1B07-38C7424BD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90E3B83-C91E-DBD4-FB47-E11DAF8350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D7DCF5-F0AB-BA7F-18A1-B2175EEB0998}"/>
              </a:ext>
            </a:extLst>
          </p:cNvPr>
          <p:cNvSpPr txBox="1"/>
          <p:nvPr/>
        </p:nvSpPr>
        <p:spPr>
          <a:xfrm>
            <a:off x="6478" y="218301"/>
            <a:ext cx="12179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CAPTURE CO</a:t>
            </a:r>
            <a:r>
              <a:rPr lang="en-US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it-IT" sz="30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2E2B3D05-16F5-9B3D-1FD9-04D74DE49D12}"/>
              </a:ext>
            </a:extLst>
          </p:cNvPr>
          <p:cNvSpPr txBox="1"/>
          <p:nvPr/>
        </p:nvSpPr>
        <p:spPr>
          <a:xfrm>
            <a:off x="109106" y="1151425"/>
            <a:ext cx="70816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Ca(OH)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500" b="1" dirty="0" err="1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+  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(g)  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 CaCO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(s)  +  H</a:t>
            </a:r>
            <a:r>
              <a:rPr lang="it-IT" sz="2500" b="1" baseline="-25000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it-IT" sz="2500" b="1" dirty="0">
                <a:solidFill>
                  <a:srgbClr val="0000F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 (l)</a:t>
            </a:r>
            <a:endParaRPr lang="it-IT" sz="2500" b="1" dirty="0">
              <a:solidFill>
                <a:srgbClr val="0000F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E36BE84-750D-028B-8839-0E4CF4819710}"/>
              </a:ext>
            </a:extLst>
          </p:cNvPr>
          <p:cNvSpPr txBox="1"/>
          <p:nvPr/>
        </p:nvSpPr>
        <p:spPr>
          <a:xfrm>
            <a:off x="235974" y="1802907"/>
            <a:ext cx="681375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lamellar nature allows water molecules and 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easily penetrate between the 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layer of water adsorbed on the crystal surface acts as an ionization medium,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catalysing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transformation of 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into carbonic acid (H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facilitating the ion exchange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coordination octagon of calcium is distorted by polyhedral rearrangement to accommodate the planar carbonate anion, changing from the layered structure of portlandite to the rhombohedral structure of calcite/aragonite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Lattice energy of CaCO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significantly more stable than that of portlandite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FE62ECE-B62F-56C1-F40E-96B20B982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33" y="4231820"/>
            <a:ext cx="4657748" cy="2042337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AAFCF5-E1E1-8E85-37EC-77058F047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489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5FA76-7F69-9BC9-21AB-90D93B7F7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B93F687-963E-2C07-0B18-158FFE984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7CA7F8-AA48-4CC2-8C91-0AA01F193B44}"/>
              </a:ext>
            </a:extLst>
          </p:cNvPr>
          <p:cNvSpPr txBox="1"/>
          <p:nvPr/>
        </p:nvSpPr>
        <p:spPr>
          <a:xfrm>
            <a:off x="0" y="0"/>
            <a:ext cx="12179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CLASSICAL </a:t>
            </a:r>
          </a:p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CARBONATION SET-UP </a:t>
            </a:r>
            <a:endParaRPr lang="it-IT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AB68161-61D6-3DD3-C805-A56D286AAE55}"/>
              </a:ext>
            </a:extLst>
          </p:cNvPr>
          <p:cNvSpPr txBox="1"/>
          <p:nvPr/>
        </p:nvSpPr>
        <p:spPr>
          <a:xfrm>
            <a:off x="88490" y="1150375"/>
            <a:ext cx="569287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carbonation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Portlandite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spontaneous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takes place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room temperature</a:t>
            </a:r>
          </a:p>
          <a:p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reaction rate,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hydrothermal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synthesis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sealed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reactors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mobility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solubility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Ca(OH)</a:t>
            </a:r>
            <a:r>
              <a:rPr lang="it-IT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Accelerates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nucleation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carbonate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crystals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partial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pressure of CO</a:t>
            </a:r>
            <a:r>
              <a:rPr lang="it-IT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Reduction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synthesis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of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polymorphs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Microwaves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Efficient and faster heating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Minimisation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temperature gradients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temperature control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8113DE8A-FC2C-0937-94DD-80FF39A03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80567" y="1832843"/>
            <a:ext cx="5459740" cy="4094805"/>
          </a:xfrm>
          <a:prstGeom prst="rect">
            <a:avLst/>
          </a:prstGeom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6BD48BB-7B97-ACC4-98DE-64961E26E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3006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2AB97BC-BC2F-7CC6-0E3C-25EAD5E5B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07471" y="1583633"/>
            <a:ext cx="3220269" cy="2415202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D8EA57CD-346B-57EA-B519-EFD6EF942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6"/>
          <a:stretch>
            <a:fillRect/>
          </a:stretch>
        </p:blipFill>
        <p:spPr>
          <a:xfrm>
            <a:off x="7976394" y="3777385"/>
            <a:ext cx="4011612" cy="299524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DE19ADE-0695-BF27-4C26-CBBBE4386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61BE38D-4A93-731D-15E4-C49AF85B3117}"/>
              </a:ext>
            </a:extLst>
          </p:cNvPr>
          <p:cNvSpPr txBox="1"/>
          <p:nvPr/>
        </p:nvSpPr>
        <p:spPr>
          <a:xfrm>
            <a:off x="6478" y="218301"/>
            <a:ext cx="12179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SET-UP</a:t>
            </a:r>
            <a:endParaRPr lang="it-IT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851E953-261A-1B41-4E67-AAE7832D17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3" r="36459" b="17222"/>
          <a:stretch>
            <a:fillRect/>
          </a:stretch>
        </p:blipFill>
        <p:spPr>
          <a:xfrm>
            <a:off x="190500" y="1181099"/>
            <a:ext cx="5810250" cy="54586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F98B77-BA34-BC0F-24A8-37901CCC758C}"/>
              </a:ext>
            </a:extLst>
          </p:cNvPr>
          <p:cNvSpPr txBox="1"/>
          <p:nvPr/>
        </p:nvSpPr>
        <p:spPr>
          <a:xfrm>
            <a:off x="4600575" y="5181600"/>
            <a:ext cx="1400175" cy="584775"/>
          </a:xfrm>
          <a:prstGeom prst="rect">
            <a:avLst/>
          </a:prstGeom>
          <a:solidFill>
            <a:schemeClr val="bg1">
              <a:lumMod val="5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Flux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regolator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B412F6A-358F-BA82-E373-A8B4090A89F7}"/>
              </a:ext>
            </a:extLst>
          </p:cNvPr>
          <p:cNvSpPr txBox="1"/>
          <p:nvPr/>
        </p:nvSpPr>
        <p:spPr>
          <a:xfrm>
            <a:off x="2209800" y="6226345"/>
            <a:ext cx="1266825" cy="338554"/>
          </a:xfrm>
          <a:prstGeom prst="rect">
            <a:avLst/>
          </a:prstGeom>
          <a:solidFill>
            <a:schemeClr val="bg1">
              <a:lumMod val="5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it-IT" sz="16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tank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6F0C57A-C721-4B0F-CE3D-FED088773A41}"/>
              </a:ext>
            </a:extLst>
          </p:cNvPr>
          <p:cNvSpPr txBox="1"/>
          <p:nvPr/>
        </p:nvSpPr>
        <p:spPr>
          <a:xfrm>
            <a:off x="1876426" y="3570371"/>
            <a:ext cx="1814512" cy="830997"/>
          </a:xfrm>
          <a:prstGeom prst="rect">
            <a:avLst/>
          </a:prstGeom>
          <a:solidFill>
            <a:schemeClr val="bg1">
              <a:lumMod val="5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Slurry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injection system (spray/</a:t>
            </a:r>
            <a:r>
              <a:rPr lang="it-IT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dropping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BC25EBB-17FA-3D13-30AD-22CD1BAB8FBE}"/>
              </a:ext>
            </a:extLst>
          </p:cNvPr>
          <p:cNvSpPr txBox="1"/>
          <p:nvPr/>
        </p:nvSpPr>
        <p:spPr>
          <a:xfrm>
            <a:off x="1152526" y="2795097"/>
            <a:ext cx="1814512" cy="338554"/>
          </a:xfrm>
          <a:prstGeom prst="rect">
            <a:avLst/>
          </a:prstGeom>
          <a:solidFill>
            <a:schemeClr val="bg1">
              <a:lumMod val="5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it-IT" sz="16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tube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BB872FA-EA6F-57EE-0F00-B815D995DACD}"/>
              </a:ext>
            </a:extLst>
          </p:cNvPr>
          <p:cNvSpPr txBox="1"/>
          <p:nvPr/>
        </p:nvSpPr>
        <p:spPr>
          <a:xfrm>
            <a:off x="6962776" y="3087484"/>
            <a:ext cx="1400175" cy="584775"/>
          </a:xfrm>
          <a:prstGeom prst="rect">
            <a:avLst/>
          </a:prstGeom>
          <a:solidFill>
            <a:schemeClr val="bg1">
              <a:lumMod val="5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Slurry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reservoir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01C564C-4F53-AFE4-5BD6-0F336086E242}"/>
              </a:ext>
            </a:extLst>
          </p:cNvPr>
          <p:cNvSpPr txBox="1"/>
          <p:nvPr/>
        </p:nvSpPr>
        <p:spPr>
          <a:xfrm>
            <a:off x="8397079" y="3586886"/>
            <a:ext cx="1814512" cy="830997"/>
          </a:xfrm>
          <a:prstGeom prst="rect">
            <a:avLst/>
          </a:prstGeom>
          <a:solidFill>
            <a:schemeClr val="bg1">
              <a:lumMod val="5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Slurry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injection system (spray/</a:t>
            </a:r>
            <a:r>
              <a:rPr lang="it-IT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dropping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7F432AC-9328-427E-AF6E-0FB6CA06C5BA}"/>
              </a:ext>
            </a:extLst>
          </p:cNvPr>
          <p:cNvSpPr txBox="1"/>
          <p:nvPr/>
        </p:nvSpPr>
        <p:spPr>
          <a:xfrm>
            <a:off x="10315574" y="4391375"/>
            <a:ext cx="1814512" cy="338554"/>
          </a:xfrm>
          <a:prstGeom prst="rect">
            <a:avLst/>
          </a:prstGeom>
          <a:solidFill>
            <a:schemeClr val="bg1">
              <a:lumMod val="5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it-IT" sz="16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tube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01D43A1-151D-A8E1-4A62-7113A93D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7364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AD9F6-2360-DECE-AA77-696842FAF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BD7AB1E-901B-0AC9-A547-2322F2DF5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67159"/>
          <a:stretch>
            <a:fillRect/>
          </a:stretch>
        </p:blipFill>
        <p:spPr>
          <a:xfrm>
            <a:off x="6478" y="0"/>
            <a:ext cx="12185522" cy="9906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43A8B8E-8068-F0B5-41E5-CA2EB0A24061}"/>
              </a:ext>
            </a:extLst>
          </p:cNvPr>
          <p:cNvSpPr txBox="1"/>
          <p:nvPr/>
        </p:nvSpPr>
        <p:spPr>
          <a:xfrm>
            <a:off x="6478" y="218301"/>
            <a:ext cx="12179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SET-UP</a:t>
            </a:r>
            <a:endParaRPr lang="it-IT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A0A884A9-F65A-9D25-021E-740E81619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7" t="28666"/>
          <a:stretch>
            <a:fillRect/>
          </a:stretch>
        </p:blipFill>
        <p:spPr>
          <a:xfrm rot="5400000">
            <a:off x="-71419" y="2011819"/>
            <a:ext cx="4521777" cy="291594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CBBF01E-673C-E60B-6AF6-1978A88CC4B2}"/>
              </a:ext>
            </a:extLst>
          </p:cNvPr>
          <p:cNvSpPr txBox="1"/>
          <p:nvPr/>
        </p:nvSpPr>
        <p:spPr>
          <a:xfrm>
            <a:off x="2189469" y="4621316"/>
            <a:ext cx="1400175" cy="584775"/>
          </a:xfrm>
          <a:prstGeom prst="rect">
            <a:avLst/>
          </a:prstGeom>
          <a:solidFill>
            <a:schemeClr val="bg1">
              <a:lumMod val="5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Portlandite</a:t>
            </a:r>
            <a:endParaRPr lang="it-IT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slurry</a:t>
            </a:r>
            <a:endParaRPr lang="it-IT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49A035D2-B62F-8A47-5C5E-48D16F6D1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352" y="1308496"/>
            <a:ext cx="4579375" cy="3434531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D204FA4D-BB03-33C8-E2F5-7003CC3463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7" t="20562"/>
          <a:stretch>
            <a:fillRect/>
          </a:stretch>
        </p:blipFill>
        <p:spPr>
          <a:xfrm rot="5400000">
            <a:off x="7777022" y="4386933"/>
            <a:ext cx="2695928" cy="2115856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C51E6744-B531-8C1C-317C-29EE48A61C1A}"/>
              </a:ext>
            </a:extLst>
          </p:cNvPr>
          <p:cNvSpPr txBox="1"/>
          <p:nvPr/>
        </p:nvSpPr>
        <p:spPr>
          <a:xfrm>
            <a:off x="7681769" y="3747834"/>
            <a:ext cx="1400175" cy="584775"/>
          </a:xfrm>
          <a:prstGeom prst="rect">
            <a:avLst/>
          </a:prstGeom>
          <a:solidFill>
            <a:schemeClr val="bg1">
              <a:lumMod val="5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Dried</a:t>
            </a:r>
          </a:p>
          <a:p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0C162EA-37E2-3C30-CBB5-48CD4FEEEE83}"/>
              </a:ext>
            </a:extLst>
          </p:cNvPr>
          <p:cNvSpPr txBox="1"/>
          <p:nvPr/>
        </p:nvSpPr>
        <p:spPr>
          <a:xfrm>
            <a:off x="8957187" y="1224456"/>
            <a:ext cx="30443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25mL/min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Portlandite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slurry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([Ca(OH)</a:t>
            </a:r>
            <a:r>
              <a:rPr lang="it-IT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23.26g/L)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≈1 min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slurry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injected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chamber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it-IT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flow rate ≈9.5 L/min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aturate the MW oven chamber in ≈1 min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MW Power = 800W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min in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microwave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dry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slurry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2AD200B-FFFB-EAD2-43B0-A49E8987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1150-226A-4106-B27F-51027056DFB1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62233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1195</Words>
  <Application>Microsoft Office PowerPoint</Application>
  <PresentationFormat>Widescreen</PresentationFormat>
  <Paragraphs>202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a.erroi@campus.unimib.it</dc:creator>
  <cp:lastModifiedBy>a.erroi@campus.unimib.it</cp:lastModifiedBy>
  <cp:revision>27</cp:revision>
  <dcterms:created xsi:type="dcterms:W3CDTF">2026-06-15T13:40:57Z</dcterms:created>
  <dcterms:modified xsi:type="dcterms:W3CDTF">2026-06-26T14:08:45Z</dcterms:modified>
</cp:coreProperties>
</file>